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1" r:id="rId5"/>
    <p:sldId id="260" r:id="rId6"/>
    <p:sldId id="262" r:id="rId7"/>
    <p:sldId id="266" r:id="rId8"/>
    <p:sldId id="268" r:id="rId9"/>
    <p:sldId id="267" r:id="rId10"/>
    <p:sldId id="263" r:id="rId11"/>
    <p:sldId id="264" r:id="rId12"/>
    <p:sldId id="265" r:id="rId13"/>
    <p:sldId id="269" r:id="rId14"/>
    <p:sldId id="257" r:id="rId15"/>
    <p:sldId id="270" r:id="rId16"/>
    <p:sldId id="271" r:id="rId17"/>
    <p:sldId id="272" r:id="rId1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54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11/09/2016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11/09/2016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11/09/2016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11/09/2016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11/09/2016</a:t>
            </a:fld>
            <a:endParaRPr lang="es-ES" dirty="0"/>
          </a:p>
        </p:txBody>
      </p:sp>
      <p:sp>
        <p:nvSpPr>
          <p:cNvPr id="8" name="7 Marcador de pie de página"/>
          <p:cNvSpPr>
            <a:spLocks noGrp="1"/>
          </p:cNvSpPr>
          <p:nvPr>
            <p:ph type="ftr" sz="quarter" idx="11"/>
          </p:nvPr>
        </p:nvSpPr>
        <p:spPr/>
        <p:txBody>
          <a:bodyPr/>
          <a:lstStyle/>
          <a:p>
            <a:endParaRPr lang="es-ES" dirty="0"/>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11/09/2016</a:t>
            </a:fld>
            <a:endParaRPr lang="es-ES" dirty="0"/>
          </a:p>
        </p:txBody>
      </p:sp>
      <p:sp>
        <p:nvSpPr>
          <p:cNvPr id="4" name="3 Marcador de pie de página"/>
          <p:cNvSpPr>
            <a:spLocks noGrp="1"/>
          </p:cNvSpPr>
          <p:nvPr>
            <p:ph type="ftr" sz="quarter" idx="11"/>
          </p:nvPr>
        </p:nvSpPr>
        <p:spPr/>
        <p:txBody>
          <a:bodyPr/>
          <a:lstStyle/>
          <a:p>
            <a:endParaRPr lang="es-ES" dirty="0"/>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11/09/2016</a:t>
            </a:fld>
            <a:endParaRPr lang="es-ES" dirty="0"/>
          </a:p>
        </p:txBody>
      </p:sp>
      <p:sp>
        <p:nvSpPr>
          <p:cNvPr id="3" name="2 Marcador de pie de página"/>
          <p:cNvSpPr>
            <a:spLocks noGrp="1"/>
          </p:cNvSpPr>
          <p:nvPr>
            <p:ph type="ftr" sz="quarter" idx="11"/>
          </p:nvPr>
        </p:nvSpPr>
        <p:spPr/>
        <p:txBody>
          <a:bodyPr/>
          <a:lstStyle/>
          <a:p>
            <a:endParaRPr lang="es-ES" dirty="0"/>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11/09/2016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11/09/2016</a:t>
            </a:fld>
            <a:endParaRPr lang="es-ES" dirty="0"/>
          </a:p>
        </p:txBody>
      </p:sp>
      <p:sp>
        <p:nvSpPr>
          <p:cNvPr id="6" name="5 Marcador de pie de página"/>
          <p:cNvSpPr>
            <a:spLocks noGrp="1"/>
          </p:cNvSpPr>
          <p:nvPr>
            <p:ph type="ftr" sz="quarter" idx="11"/>
          </p:nvPr>
        </p:nvSpPr>
        <p:spPr/>
        <p:txBody>
          <a:bodyPr/>
          <a:lstStyle/>
          <a:p>
            <a:endParaRPr lang="es-ES" dirty="0"/>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11/09/2016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11/09/2016</a:t>
            </a:fld>
            <a:endParaRPr lang="es-ES" dirty="0"/>
          </a:p>
        </p:txBody>
      </p:sp>
      <p:sp>
        <p:nvSpPr>
          <p:cNvPr id="5" name="4 Marcador de pie de página"/>
          <p:cNvSpPr>
            <a:spLocks noGrp="1"/>
          </p:cNvSpPr>
          <p:nvPr>
            <p:ph type="ftr" sz="quarter" idx="11"/>
          </p:nvPr>
        </p:nvSpPr>
        <p:spPr/>
        <p:txBody>
          <a:bodyPr/>
          <a:lstStyle/>
          <a:p>
            <a:endParaRPr lang="es-ES" dirty="0"/>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11/09/2016</a:t>
            </a:fld>
            <a:endParaRPr lang="es-ES"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836713"/>
            <a:ext cx="7772400" cy="5040560"/>
          </a:xfrm>
          <a:solidFill>
            <a:schemeClr val="accent2">
              <a:lumMod val="20000"/>
              <a:lumOff val="80000"/>
            </a:schemeClr>
          </a:solidFill>
          <a:effectLst>
            <a:glow rad="228600">
              <a:schemeClr val="accent1">
                <a:satMod val="175000"/>
                <a:alpha val="40000"/>
              </a:schemeClr>
            </a:glow>
          </a:effectLst>
          <a:scene3d>
            <a:camera prst="orthographicFront"/>
            <a:lightRig rig="threePt" dir="t"/>
          </a:scene3d>
          <a:sp3d>
            <a:bevelT w="152400" h="50800" prst="softRound"/>
          </a:sp3d>
        </p:spPr>
        <p:txBody>
          <a:bodyPr>
            <a:normAutofit/>
          </a:bodyPr>
          <a:lstStyle/>
          <a:p>
            <a:r>
              <a:rPr lang="es-CO" sz="8000" dirty="0" smtClean="0">
                <a:latin typeface="Algerian" pitchFamily="82" charset="0"/>
              </a:rPr>
              <a:t>PORQUÉ RAZÓN HIZO DIOS EL SÁBADO</a:t>
            </a:r>
            <a:endParaRPr lang="es-CO" sz="8000" dirty="0">
              <a:latin typeface="Algerian" pitchFamily="82" charset="0"/>
            </a:endParaRPr>
          </a:p>
        </p:txBody>
      </p:sp>
    </p:spTree>
    <p:extLst>
      <p:ext uri="{BB962C8B-B14F-4D97-AF65-F5344CB8AC3E}">
        <p14:creationId xmlns:p14="http://schemas.microsoft.com/office/powerpoint/2010/main" val="4257529441"/>
      </p:ext>
    </p:extLst>
  </p:cSld>
  <p:clrMapOvr>
    <a:masterClrMapping/>
  </p:clrMapOvr>
  <p:transition spd="slow">
    <p:pull/>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32657"/>
            <a:ext cx="8568952" cy="6120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66230478"/>
      </p:ext>
    </p:extLst>
  </p:cSld>
  <p:clrMapOvr>
    <a:masterClrMapping/>
  </p:clrMapOvr>
  <p:transition spd="slow">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a:effectLst>
            <a:glow rad="228600">
              <a:schemeClr val="accent2">
                <a:satMod val="175000"/>
                <a:alpha val="40000"/>
              </a:schemeClr>
            </a:glow>
          </a:effectLst>
          <a:scene3d>
            <a:camera prst="orthographicFront"/>
            <a:lightRig rig="threePt" dir="t"/>
          </a:scene3d>
          <a:sp3d>
            <a:bevelT w="165100" prst="coolSlant"/>
          </a:sp3d>
        </p:spPr>
        <p:txBody>
          <a:bodyPr>
            <a:normAutofit fontScale="90000"/>
          </a:bodyPr>
          <a:lstStyle/>
          <a:p>
            <a:r>
              <a:rPr lang="es-CO" dirty="0"/>
              <a:t>PORQUÉ RAZÓN HIZO DIOS EL SÁBADO</a:t>
            </a:r>
          </a:p>
        </p:txBody>
      </p:sp>
      <p:sp>
        <p:nvSpPr>
          <p:cNvPr id="3" name="2 Marcador de contenido"/>
          <p:cNvSpPr>
            <a:spLocks noGrp="1"/>
          </p:cNvSpPr>
          <p:nvPr>
            <p:ph idx="1"/>
          </p:nvPr>
        </p:nvSpPr>
        <p:spPr>
          <a:xfrm>
            <a:off x="457200" y="1600200"/>
            <a:ext cx="8229600" cy="2116832"/>
          </a:xfrm>
        </p:spPr>
        <p:txBody>
          <a:bodyPr>
            <a:normAutofit/>
          </a:bodyPr>
          <a:lstStyle/>
          <a:p>
            <a:pPr marL="0" indent="0">
              <a:buNone/>
            </a:pPr>
            <a:r>
              <a:rPr lang="es-CO" dirty="0" smtClean="0">
                <a:solidFill>
                  <a:srgbClr val="FF0000"/>
                </a:solidFill>
              </a:rPr>
              <a:t>Ex. 20:11</a:t>
            </a:r>
          </a:p>
          <a:p>
            <a:r>
              <a:rPr lang="es-CO" sz="2800" dirty="0" smtClean="0"/>
              <a:t>«</a:t>
            </a:r>
            <a:r>
              <a:rPr lang="es-CO" sz="2800" dirty="0" smtClean="0">
                <a:latin typeface="Agency FB" pitchFamily="34" charset="0"/>
              </a:rPr>
              <a:t>Por que en seis día el Eterno hizo el cielo, la tierra y el mar, y todo lo que contienen, y reposó en el séptimo día. Por eso, el Señor bendijo el sábado y lo declaró santo</a:t>
            </a:r>
            <a:r>
              <a:rPr lang="es-CO" sz="2800" dirty="0" smtClean="0"/>
              <a:t>».</a:t>
            </a:r>
          </a:p>
          <a:p>
            <a:pPr marL="0" indent="0">
              <a:buNone/>
            </a:pPr>
            <a:endParaRPr lang="es-CO" dirty="0"/>
          </a:p>
        </p:txBody>
      </p:sp>
      <p:sp>
        <p:nvSpPr>
          <p:cNvPr id="4" name="3 Rectángulo"/>
          <p:cNvSpPr/>
          <p:nvPr/>
        </p:nvSpPr>
        <p:spPr>
          <a:xfrm>
            <a:off x="539552" y="3825967"/>
            <a:ext cx="5688632" cy="2677656"/>
          </a:xfrm>
          <a:prstGeom prst="rect">
            <a:avLst/>
          </a:prstGeom>
          <a:solidFill>
            <a:schemeClr val="bg1"/>
          </a:solidFill>
          <a:effectLst>
            <a:glow rad="228600">
              <a:schemeClr val="accent2">
                <a:satMod val="175000"/>
                <a:alpha val="40000"/>
              </a:schemeClr>
            </a:glow>
          </a:effectLst>
        </p:spPr>
        <p:txBody>
          <a:bodyPr wrap="square">
            <a:spAutoFit/>
          </a:bodyPr>
          <a:lstStyle/>
          <a:p>
            <a:r>
              <a:rPr lang="es-CO" sz="2400" dirty="0"/>
              <a:t>Es significativo que Cristo mismo, como Creador descansó en el primer sábado del mundo </a:t>
            </a:r>
            <a:r>
              <a:rPr lang="es-CO" sz="2400" dirty="0">
                <a:solidFill>
                  <a:srgbClr val="FF0000"/>
                </a:solidFill>
              </a:rPr>
              <a:t>(DTG 714) </a:t>
            </a:r>
            <a:r>
              <a:rPr lang="es-CO" sz="2400" dirty="0"/>
              <a:t>y aproximadamente 2560 años después pronunció la ley en el Sinaí </a:t>
            </a:r>
            <a:r>
              <a:rPr lang="es-CO" sz="2400" dirty="0">
                <a:solidFill>
                  <a:srgbClr val="FF0000"/>
                </a:solidFill>
              </a:rPr>
              <a:t>(PP 381). </a:t>
            </a:r>
            <a:endParaRPr lang="es-CO" sz="2400" dirty="0" smtClean="0">
              <a:solidFill>
                <a:srgbClr val="FF0000"/>
              </a:solidFill>
            </a:endParaRPr>
          </a:p>
          <a:p>
            <a:r>
              <a:rPr lang="es-CO" sz="2400" dirty="0" smtClean="0"/>
              <a:t>Nota: Además de pronunciar la Ley a su pueblo la escribió, para memoria  perpetua.</a:t>
            </a:r>
            <a:endParaRPr lang="es-CO" sz="24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0192" y="3820683"/>
            <a:ext cx="2520280" cy="22884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30921094"/>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976664"/>
          </a:xfrm>
          <a:solidFill>
            <a:schemeClr val="accent4">
              <a:lumMod val="20000"/>
              <a:lumOff val="80000"/>
            </a:schemeClr>
          </a:solidFill>
          <a:effectLst>
            <a:glow rad="228600">
              <a:schemeClr val="accent2">
                <a:satMod val="175000"/>
                <a:alpha val="40000"/>
              </a:schemeClr>
            </a:glow>
          </a:effectLst>
        </p:spPr>
        <p:txBody>
          <a:bodyPr>
            <a:normAutofit fontScale="92500" lnSpcReduction="20000"/>
          </a:bodyPr>
          <a:lstStyle/>
          <a:p>
            <a:r>
              <a:rPr lang="es-CO" dirty="0" smtClean="0">
                <a:solidFill>
                  <a:srgbClr val="FF0000"/>
                </a:solidFill>
              </a:rPr>
              <a:t>Juan 1:1-3. </a:t>
            </a:r>
            <a:endParaRPr lang="es-CO" dirty="0" smtClean="0"/>
          </a:p>
          <a:p>
            <a:r>
              <a:rPr lang="es-CO" dirty="0" smtClean="0"/>
              <a:t>«</a:t>
            </a:r>
            <a:r>
              <a:rPr lang="es-CO" dirty="0" smtClean="0">
                <a:latin typeface="Agency FB" pitchFamily="34" charset="0"/>
              </a:rPr>
              <a:t>En el principio ya existía el verbo, y el Verbo ya existía con Dios, y el Verbo era Dios. 2 Desde el principio estaba con Dios. 3 Todas las cosas fueron hechas por él. Y nada de cuanto existe fue hecho sin él</a:t>
            </a:r>
            <a:r>
              <a:rPr lang="es-CO" dirty="0" smtClean="0"/>
              <a:t>».</a:t>
            </a:r>
          </a:p>
          <a:p>
            <a:pPr lvl="1"/>
            <a:r>
              <a:rPr lang="es-CO" dirty="0" smtClean="0"/>
              <a:t>Verbo</a:t>
            </a:r>
            <a:r>
              <a:rPr lang="es-CO" dirty="0"/>
              <a:t>. </a:t>
            </a:r>
            <a:r>
              <a:rPr lang="es-CO" dirty="0" smtClean="0"/>
              <a:t>“palabra”. Aquí </a:t>
            </a:r>
            <a:r>
              <a:rPr lang="es-CO" dirty="0"/>
              <a:t>Juan emplea el término para designar a </a:t>
            </a:r>
            <a:r>
              <a:rPr lang="es-CO" dirty="0">
                <a:latin typeface="Agency FB" pitchFamily="34" charset="0"/>
              </a:rPr>
              <a:t>Cristo, quien vino para revelar el carácter, la mente y la voluntad del </a:t>
            </a:r>
            <a:r>
              <a:rPr lang="es-CO" dirty="0" smtClean="0">
                <a:latin typeface="Agency FB" pitchFamily="34" charset="0"/>
              </a:rPr>
              <a:t>Padre</a:t>
            </a:r>
            <a:r>
              <a:rPr lang="es-CO" dirty="0" smtClean="0"/>
              <a:t>. Dios </a:t>
            </a:r>
            <a:r>
              <a:rPr lang="es-CO" dirty="0"/>
              <a:t>ha expresado su voluntad divina y su propósito mediante la </a:t>
            </a:r>
            <a:r>
              <a:rPr lang="es-CO" u="sng" dirty="0"/>
              <a:t>creación</a:t>
            </a:r>
            <a:r>
              <a:rPr lang="es-CO" dirty="0"/>
              <a:t> y mediante la </a:t>
            </a:r>
            <a:r>
              <a:rPr lang="es-CO" u="sng" dirty="0" smtClean="0"/>
              <a:t>revelación</a:t>
            </a:r>
            <a:r>
              <a:rPr lang="es-CO" dirty="0" smtClean="0"/>
              <a:t>, (escrita). </a:t>
            </a:r>
          </a:p>
          <a:p>
            <a:pPr lvl="1"/>
            <a:r>
              <a:rPr lang="es-CO" dirty="0" smtClean="0"/>
              <a:t>Ahora en (Juan 1:14</a:t>
            </a:r>
            <a:r>
              <a:rPr lang="es-CO" dirty="0"/>
              <a:t>) lo ha hecho mediante la </a:t>
            </a:r>
            <a:r>
              <a:rPr lang="es-CO" u="sng" dirty="0"/>
              <a:t>encarnación</a:t>
            </a:r>
            <a:r>
              <a:rPr lang="es-CO" dirty="0"/>
              <a:t>, que es su revelación suprema y </a:t>
            </a:r>
            <a:r>
              <a:rPr lang="es-CO" dirty="0" smtClean="0"/>
              <a:t>perfecta. El </a:t>
            </a:r>
            <a:r>
              <a:rPr lang="es-CO" dirty="0"/>
              <a:t>término identifica a Cristo como la expresión encarnada de la voluntad del Padre de que todos los hombres sean </a:t>
            </a:r>
            <a:r>
              <a:rPr lang="es-CO" dirty="0" smtClean="0"/>
              <a:t>salvos, como </a:t>
            </a:r>
            <a:r>
              <a:rPr lang="es-CO" dirty="0"/>
              <a:t>“</a:t>
            </a:r>
            <a:r>
              <a:rPr lang="es-CO" u="sng" dirty="0"/>
              <a:t>el pensamiento de Dios hecho audible</a:t>
            </a:r>
            <a:r>
              <a:rPr lang="es-CO" dirty="0"/>
              <a:t>” </a:t>
            </a:r>
            <a:r>
              <a:rPr lang="es-CO" dirty="0">
                <a:solidFill>
                  <a:srgbClr val="FF0000"/>
                </a:solidFill>
              </a:rPr>
              <a:t>(DTG 11</a:t>
            </a:r>
            <a:r>
              <a:rPr lang="es-CO" dirty="0" smtClean="0">
                <a:solidFill>
                  <a:srgbClr val="FF0000"/>
                </a:solidFill>
              </a:rPr>
              <a:t>).</a:t>
            </a:r>
            <a:r>
              <a:rPr lang="es-CO" dirty="0" smtClean="0"/>
              <a:t> </a:t>
            </a:r>
            <a:endParaRPr lang="es-CO" dirty="0"/>
          </a:p>
        </p:txBody>
      </p:sp>
    </p:spTree>
    <p:extLst>
      <p:ext uri="{BB962C8B-B14F-4D97-AF65-F5344CB8AC3E}">
        <p14:creationId xmlns:p14="http://schemas.microsoft.com/office/powerpoint/2010/main" val="3499585089"/>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467544" y="476672"/>
            <a:ext cx="8229600" cy="1143000"/>
          </a:xfrm>
          <a:solidFill>
            <a:schemeClr val="accent4">
              <a:lumMod val="20000"/>
              <a:lumOff val="80000"/>
            </a:schemeClr>
          </a:solidFill>
          <a:scene3d>
            <a:camera prst="orthographicFront"/>
            <a:lightRig rig="threePt" dir="t"/>
          </a:scene3d>
          <a:sp3d>
            <a:bevelT w="165100" prst="coolSlant"/>
          </a:sp3d>
        </p:spPr>
        <p:txBody>
          <a:bodyPr>
            <a:noAutofit/>
          </a:bodyPr>
          <a:lstStyle/>
          <a:p>
            <a:r>
              <a:rPr lang="es-CO" sz="4000" b="1" dirty="0" smtClean="0"/>
              <a:t>Tres maneras en las que Dios se ha revelado</a:t>
            </a:r>
            <a:endParaRPr lang="es-CO" sz="4000" b="1" dirty="0"/>
          </a:p>
        </p:txBody>
      </p:sp>
      <p:sp>
        <p:nvSpPr>
          <p:cNvPr id="3" name="2 Marcador de contenido"/>
          <p:cNvSpPr>
            <a:spLocks noGrp="1"/>
          </p:cNvSpPr>
          <p:nvPr>
            <p:ph idx="1"/>
          </p:nvPr>
        </p:nvSpPr>
        <p:spPr>
          <a:xfrm>
            <a:off x="457200" y="5373216"/>
            <a:ext cx="8229600" cy="1152128"/>
          </a:xfrm>
          <a:solidFill>
            <a:schemeClr val="accent4">
              <a:lumMod val="20000"/>
              <a:lumOff val="80000"/>
            </a:schemeClr>
          </a:solidFill>
          <a:scene3d>
            <a:camera prst="orthographicFront"/>
            <a:lightRig rig="threePt" dir="t"/>
          </a:scene3d>
          <a:sp3d>
            <a:bevelT w="165100" prst="coolSlant"/>
          </a:sp3d>
        </p:spPr>
        <p:txBody>
          <a:bodyPr>
            <a:normAutofit fontScale="92500"/>
          </a:bodyPr>
          <a:lstStyle/>
          <a:p>
            <a:pPr marL="0" indent="0">
              <a:buNone/>
            </a:pPr>
            <a:r>
              <a:rPr lang="es-CO" sz="4400" dirty="0" smtClean="0"/>
              <a:t>En la creación, Su Palabra      y Su Hijo.</a:t>
            </a:r>
            <a:endParaRPr lang="es-CO" sz="4400" dirty="0"/>
          </a:p>
        </p:txBody>
      </p:sp>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2204864"/>
            <a:ext cx="2992760" cy="288564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03848" y="2204865"/>
            <a:ext cx="3024336" cy="288032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9"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72200" y="2204864"/>
            <a:ext cx="2592288" cy="2880319"/>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98475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a:effectLst>
            <a:glow rad="228600">
              <a:schemeClr val="accent2">
                <a:satMod val="175000"/>
                <a:alpha val="40000"/>
              </a:schemeClr>
            </a:glow>
          </a:effectLst>
          <a:scene3d>
            <a:camera prst="orthographicFront"/>
            <a:lightRig rig="threePt" dir="t"/>
          </a:scene3d>
          <a:sp3d>
            <a:bevelT w="165100" prst="coolSlant"/>
          </a:sp3d>
        </p:spPr>
        <p:txBody>
          <a:bodyPr>
            <a:normAutofit fontScale="90000"/>
          </a:bodyPr>
          <a:lstStyle/>
          <a:p>
            <a:r>
              <a:rPr lang="es-CO" b="1" i="1" dirty="0" smtClean="0"/>
              <a:t>¿Qué harán los que son creados de nuevo?</a:t>
            </a:r>
            <a:endParaRPr lang="es-CO" b="1" i="1" dirty="0"/>
          </a:p>
        </p:txBody>
      </p:sp>
      <p:sp>
        <p:nvSpPr>
          <p:cNvPr id="3" name="2 Marcador de contenido"/>
          <p:cNvSpPr>
            <a:spLocks noGrp="1"/>
          </p:cNvSpPr>
          <p:nvPr>
            <p:ph idx="1"/>
          </p:nvPr>
        </p:nvSpPr>
        <p:spPr>
          <a:xfrm>
            <a:off x="179512" y="1600200"/>
            <a:ext cx="8784976" cy="5141168"/>
          </a:xfrm>
          <a:solidFill>
            <a:schemeClr val="bg1"/>
          </a:solidFill>
          <a:scene3d>
            <a:camera prst="orthographicFront"/>
            <a:lightRig rig="threePt" dir="t"/>
          </a:scene3d>
          <a:sp3d>
            <a:bevelT w="165100" prst="coolSlant"/>
          </a:sp3d>
        </p:spPr>
        <p:txBody>
          <a:bodyPr>
            <a:normAutofit fontScale="70000" lnSpcReduction="20000"/>
          </a:bodyPr>
          <a:lstStyle/>
          <a:p>
            <a:r>
              <a:rPr lang="es-CO" dirty="0"/>
              <a:t>Los que son creados de nuevo a la semejanza divina </a:t>
            </a:r>
            <a:r>
              <a:rPr lang="es-CO" dirty="0" smtClean="0"/>
              <a:t>elegirán </a:t>
            </a:r>
            <a:r>
              <a:rPr lang="es-CO" dirty="0"/>
              <a:t>seguir su ejemplo en este y en otros </a:t>
            </a:r>
            <a:r>
              <a:rPr lang="es-CO" dirty="0" smtClean="0"/>
              <a:t>asuntos. Como lo registra </a:t>
            </a:r>
            <a:r>
              <a:rPr lang="es-CO" dirty="0" smtClean="0">
                <a:solidFill>
                  <a:srgbClr val="FF0000"/>
                </a:solidFill>
              </a:rPr>
              <a:t>Efesios 4:23,24.</a:t>
            </a:r>
          </a:p>
          <a:p>
            <a:endParaRPr lang="es-CO" dirty="0" smtClean="0"/>
          </a:p>
          <a:p>
            <a:r>
              <a:rPr lang="es-CO" dirty="0" smtClean="0"/>
              <a:t>«</a:t>
            </a:r>
            <a:r>
              <a:rPr lang="es-CO" dirty="0" smtClean="0">
                <a:latin typeface="Agency FB" pitchFamily="34" charset="0"/>
              </a:rPr>
              <a:t>Renovad la actitud de vuestra mente, 24 y vestíos del nuevo hombre, creado para ser semejante a Dios en justicia y santidad</a:t>
            </a:r>
            <a:r>
              <a:rPr lang="es-CO" dirty="0" smtClean="0"/>
              <a:t>». </a:t>
            </a:r>
          </a:p>
          <a:p>
            <a:endParaRPr lang="es-CO" dirty="0"/>
          </a:p>
          <a:p>
            <a:pPr marL="0" indent="0">
              <a:buNone/>
            </a:pPr>
            <a:r>
              <a:rPr lang="es-CO" b="1" dirty="0" smtClean="0">
                <a:solidFill>
                  <a:srgbClr val="FF0000"/>
                </a:solidFill>
              </a:rPr>
              <a:t>El </a:t>
            </a:r>
            <a:r>
              <a:rPr lang="es-CO" b="1" dirty="0">
                <a:solidFill>
                  <a:srgbClr val="FF0000"/>
                </a:solidFill>
              </a:rPr>
              <a:t>pecado es un intruso, un destructor de la pureza original del </a:t>
            </a:r>
            <a:r>
              <a:rPr lang="es-CO" b="1" dirty="0" smtClean="0">
                <a:solidFill>
                  <a:srgbClr val="FF0000"/>
                </a:solidFill>
              </a:rPr>
              <a:t>hombre, (ha ocasionado la desobediencia a la observancia del sábado). </a:t>
            </a:r>
            <a:r>
              <a:rPr lang="es-CO" dirty="0" smtClean="0"/>
              <a:t>A </a:t>
            </a:r>
            <a:r>
              <a:rPr lang="es-CO" dirty="0"/>
              <a:t>pesar de los siglos de degradación que han transcurrido, el hombre aún muestra algunos rasgos de la creación original de Dios; </a:t>
            </a:r>
            <a:r>
              <a:rPr lang="es-CO" u="sng" dirty="0"/>
              <a:t>pero por medio de la obra del Espíritu Santo en el nuevo nacimiento y la santificación, “el viejo hombre</a:t>
            </a:r>
            <a:r>
              <a:rPr lang="es-CO" u="sng" dirty="0" smtClean="0"/>
              <a:t>”, </a:t>
            </a:r>
            <a:r>
              <a:rPr lang="es-CO" u="sng" dirty="0"/>
              <a:t>puede ser creado de nuevo a la semejanza de Cristo</a:t>
            </a:r>
            <a:r>
              <a:rPr lang="es-CO" dirty="0"/>
              <a:t>. </a:t>
            </a:r>
            <a:endParaRPr lang="es-CO" dirty="0" smtClean="0"/>
          </a:p>
          <a:p>
            <a:pPr marL="0" indent="0">
              <a:buNone/>
            </a:pPr>
            <a:endParaRPr lang="es-CO" dirty="0"/>
          </a:p>
          <a:p>
            <a:pPr marL="0" indent="0">
              <a:buNone/>
            </a:pPr>
            <a:r>
              <a:rPr lang="es-CO" dirty="0" smtClean="0"/>
              <a:t>En </a:t>
            </a:r>
            <a:r>
              <a:rPr lang="es-CO" dirty="0"/>
              <a:t>el alma y en la familia humana hay una profunda grieta que sólo puede ser cerrada por el poder y la influencia restauradora del Señor </a:t>
            </a:r>
            <a:r>
              <a:rPr lang="es-CO" dirty="0" smtClean="0"/>
              <a:t>Jesucristo. </a:t>
            </a:r>
            <a:r>
              <a:rPr lang="es-CO" b="1" dirty="0" smtClean="0">
                <a:solidFill>
                  <a:srgbClr val="FF0000"/>
                </a:solidFill>
              </a:rPr>
              <a:t>Cuando el hombre acepta a Cristo, se restaura la obediencia a su santa Ley.</a:t>
            </a:r>
          </a:p>
        </p:txBody>
      </p:sp>
    </p:spTree>
    <p:extLst>
      <p:ext uri="{BB962C8B-B14F-4D97-AF65-F5344CB8AC3E}">
        <p14:creationId xmlns:p14="http://schemas.microsoft.com/office/powerpoint/2010/main" val="3959439187"/>
      </p:ext>
    </p:extLst>
  </p:cSld>
  <p:clrMapOvr>
    <a:masterClrMapping/>
  </p:clrMapOvr>
  <mc:AlternateContent xmlns:mc="http://schemas.openxmlformats.org/markup-compatibility/2006" xmlns:p14="http://schemas.microsoft.com/office/powerpoint/2010/main">
    <mc:Choice Requires="p14">
      <p:transition spd="slow" p14:dur="1300">
        <p14:pan dir="u"/>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bg1"/>
          </a:solidFill>
          <a:effectLst>
            <a:glow rad="228600">
              <a:schemeClr val="accent2">
                <a:satMod val="175000"/>
                <a:alpha val="40000"/>
              </a:schemeClr>
            </a:glow>
          </a:effectLst>
        </p:spPr>
        <p:txBody>
          <a:bodyPr>
            <a:normAutofit fontScale="77500" lnSpcReduction="20000"/>
          </a:bodyPr>
          <a:lstStyle/>
          <a:p>
            <a:pPr marL="0" indent="0">
              <a:buNone/>
            </a:pPr>
            <a:r>
              <a:rPr lang="es-CO" dirty="0">
                <a:solidFill>
                  <a:srgbClr val="FF0000"/>
                </a:solidFill>
              </a:rPr>
              <a:t>1Pe.2:21. </a:t>
            </a:r>
          </a:p>
          <a:p>
            <a:r>
              <a:rPr lang="es-CO" dirty="0" smtClean="0"/>
              <a:t>«</a:t>
            </a:r>
            <a:r>
              <a:rPr lang="es-CO" dirty="0" smtClean="0">
                <a:latin typeface="Agency FB" pitchFamily="34" charset="0"/>
              </a:rPr>
              <a:t>Para </a:t>
            </a:r>
            <a:r>
              <a:rPr lang="es-CO" dirty="0">
                <a:latin typeface="Agency FB" pitchFamily="34" charset="0"/>
              </a:rPr>
              <a:t>eso fuisteis llamados, porque también cristo padeció por vosotros, dejándonos ejemplo, </a:t>
            </a:r>
            <a:r>
              <a:rPr lang="es-CO" u="sng" dirty="0">
                <a:latin typeface="Agency FB" pitchFamily="34" charset="0"/>
              </a:rPr>
              <a:t>para que sigáis sus </a:t>
            </a:r>
            <a:r>
              <a:rPr lang="es-CO" u="sng" dirty="0" smtClean="0">
                <a:latin typeface="Agency FB" pitchFamily="34" charset="0"/>
              </a:rPr>
              <a:t>pisadas</a:t>
            </a:r>
            <a:r>
              <a:rPr lang="es-CO" dirty="0" smtClean="0"/>
              <a:t>».</a:t>
            </a:r>
          </a:p>
          <a:p>
            <a:endParaRPr lang="es-CO" dirty="0" smtClean="0"/>
          </a:p>
          <a:p>
            <a:r>
              <a:rPr lang="es-CO" dirty="0" smtClean="0"/>
              <a:t>«</a:t>
            </a:r>
            <a:r>
              <a:rPr lang="es-CO" b="1" dirty="0" smtClean="0"/>
              <a:t>Para eso fuisteis llamados</a:t>
            </a:r>
            <a:r>
              <a:rPr lang="es-CO" dirty="0" smtClean="0"/>
              <a:t>».  </a:t>
            </a:r>
            <a:r>
              <a:rPr lang="es-CO" u="sng" dirty="0"/>
              <a:t>El cristiano ha sido “llamado” a hacer el bien y, si es necesario, a sufrir por hacerlo.</a:t>
            </a:r>
            <a:r>
              <a:rPr lang="es-CO" dirty="0"/>
              <a:t>  Un esclavo -y en este caso cualquier miembro de iglesia- que gozosamente cumplía con lo que se le pedía, a veces podía ser ultrajado, sin embargo, debía sufrir esa ofensa sin quejarse. </a:t>
            </a:r>
          </a:p>
          <a:p>
            <a:endParaRPr lang="es-CO" dirty="0" smtClean="0"/>
          </a:p>
          <a:p>
            <a:r>
              <a:rPr lang="es-CO" dirty="0" smtClean="0"/>
              <a:t>«</a:t>
            </a:r>
            <a:r>
              <a:rPr lang="es-CO" b="1" dirty="0" smtClean="0"/>
              <a:t>Porque también </a:t>
            </a:r>
            <a:r>
              <a:rPr lang="es-CO" b="1" dirty="0"/>
              <a:t>Cristo </a:t>
            </a:r>
            <a:r>
              <a:rPr lang="es-CO" b="1" dirty="0" smtClean="0"/>
              <a:t>padeció por nosotros</a:t>
            </a:r>
            <a:r>
              <a:rPr lang="es-CO" dirty="0" smtClean="0"/>
              <a:t>». Especialmente </a:t>
            </a:r>
            <a:r>
              <a:rPr lang="es-CO" dirty="0"/>
              <a:t>durante su juicio de </a:t>
            </a:r>
            <a:r>
              <a:rPr lang="es-CO" dirty="0" smtClean="0"/>
              <a:t>crucifixión. Sufrió </a:t>
            </a:r>
            <a:r>
              <a:rPr lang="es-CO" dirty="0"/>
              <a:t>injustamente porque no había cometido nada que mereciera </a:t>
            </a:r>
            <a:r>
              <a:rPr lang="es-CO" dirty="0" smtClean="0"/>
              <a:t>castigo. </a:t>
            </a:r>
            <a:endParaRPr lang="es-CO" dirty="0"/>
          </a:p>
          <a:p>
            <a:r>
              <a:rPr lang="es-CO" dirty="0" smtClean="0"/>
              <a:t>La </a:t>
            </a:r>
            <a:r>
              <a:rPr lang="es-CO" dirty="0"/>
              <a:t>medida de la nobleza de su carácter fue puesta a prueba por la intensidad de los vejámenes con que fue acosado desde la </a:t>
            </a:r>
            <a:r>
              <a:rPr lang="es-CO" dirty="0" smtClean="0"/>
              <a:t>niñez.</a:t>
            </a:r>
            <a:endParaRPr lang="es-CO" dirty="0"/>
          </a:p>
        </p:txBody>
      </p:sp>
    </p:spTree>
    <p:extLst>
      <p:ext uri="{BB962C8B-B14F-4D97-AF65-F5344CB8AC3E}">
        <p14:creationId xmlns:p14="http://schemas.microsoft.com/office/powerpoint/2010/main" val="369667821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bg1"/>
          </a:solidFill>
          <a:effectLst>
            <a:glow rad="101600">
              <a:srgbClr val="C00000">
                <a:alpha val="60000"/>
              </a:srgbClr>
            </a:glow>
          </a:effectLst>
        </p:spPr>
        <p:txBody>
          <a:bodyPr>
            <a:normAutofit fontScale="85000" lnSpcReduction="10000"/>
          </a:bodyPr>
          <a:lstStyle/>
          <a:p>
            <a:pPr marL="0" indent="0">
              <a:buNone/>
            </a:pPr>
            <a:r>
              <a:rPr lang="es-CO" dirty="0" smtClean="0">
                <a:solidFill>
                  <a:srgbClr val="FF0000"/>
                </a:solidFill>
              </a:rPr>
              <a:t>Heb.2:10</a:t>
            </a:r>
            <a:r>
              <a:rPr lang="es-CO" dirty="0">
                <a:solidFill>
                  <a:srgbClr val="FF0000"/>
                </a:solidFill>
              </a:rPr>
              <a:t>. dice</a:t>
            </a:r>
            <a:r>
              <a:rPr lang="es-CO" dirty="0" smtClean="0">
                <a:solidFill>
                  <a:srgbClr val="FF0000"/>
                </a:solidFill>
              </a:rPr>
              <a:t>: </a:t>
            </a:r>
            <a:r>
              <a:rPr lang="es-CO" dirty="0" smtClean="0"/>
              <a:t>«</a:t>
            </a:r>
            <a:r>
              <a:rPr lang="es-CO" dirty="0" smtClean="0">
                <a:latin typeface="Agency FB" pitchFamily="34" charset="0"/>
              </a:rPr>
              <a:t>Porque </a:t>
            </a:r>
            <a:r>
              <a:rPr lang="es-CO" dirty="0">
                <a:latin typeface="Agency FB" pitchFamily="34" charset="0"/>
              </a:rPr>
              <a:t>le convenía a Dios—por causa de quien y por medio de quien todas las cosas existen— perfeccionar al Autor de la salvación de ellos, </a:t>
            </a:r>
            <a:r>
              <a:rPr lang="es-CO" u="sng" dirty="0">
                <a:latin typeface="Agency FB" pitchFamily="34" charset="0"/>
              </a:rPr>
              <a:t>por medio de los padecimientos</a:t>
            </a:r>
            <a:r>
              <a:rPr lang="es-CO" dirty="0">
                <a:latin typeface="Agency FB" pitchFamily="34" charset="0"/>
              </a:rPr>
              <a:t>, para conducir a muchos hijos a la </a:t>
            </a:r>
            <a:r>
              <a:rPr lang="es-CO" dirty="0" smtClean="0">
                <a:latin typeface="Agency FB" pitchFamily="34" charset="0"/>
              </a:rPr>
              <a:t>gloria</a:t>
            </a:r>
            <a:r>
              <a:rPr lang="es-CO" dirty="0" smtClean="0"/>
              <a:t>». </a:t>
            </a:r>
          </a:p>
          <a:p>
            <a:pPr marL="0" indent="0">
              <a:buNone/>
            </a:pPr>
            <a:r>
              <a:rPr lang="es-CO" dirty="0" smtClean="0">
                <a:solidFill>
                  <a:srgbClr val="FF0000"/>
                </a:solidFill>
              </a:rPr>
              <a:t>Heb. 4:15</a:t>
            </a:r>
            <a:r>
              <a:rPr lang="es-CO" dirty="0" smtClean="0"/>
              <a:t>. «</a:t>
            </a:r>
            <a:r>
              <a:rPr lang="es-CO" dirty="0" smtClean="0">
                <a:latin typeface="Agency FB" pitchFamily="34" charset="0"/>
              </a:rPr>
              <a:t>Porque </a:t>
            </a:r>
            <a:r>
              <a:rPr lang="es-CO" dirty="0">
                <a:latin typeface="Agency FB" pitchFamily="34" charset="0"/>
              </a:rPr>
              <a:t>no tenemos un sumo sacerdote que no puede compadecerse de nuestras debilidades, </a:t>
            </a:r>
            <a:r>
              <a:rPr lang="es-CO" u="sng" dirty="0">
                <a:latin typeface="Agency FB" pitchFamily="34" charset="0"/>
              </a:rPr>
              <a:t>pues él fue tentado en todo igual que nosotros, pero sin </a:t>
            </a:r>
            <a:r>
              <a:rPr lang="es-CO" u="sng" dirty="0" smtClean="0">
                <a:latin typeface="Agency FB" pitchFamily="34" charset="0"/>
              </a:rPr>
              <a:t>pecado</a:t>
            </a:r>
            <a:r>
              <a:rPr lang="es-CO" dirty="0" smtClean="0"/>
              <a:t>».</a:t>
            </a:r>
          </a:p>
          <a:p>
            <a:endParaRPr lang="es-CO" dirty="0" smtClean="0"/>
          </a:p>
          <a:p>
            <a:r>
              <a:rPr lang="es-CO" dirty="0" smtClean="0"/>
              <a:t>Ante </a:t>
            </a:r>
            <a:r>
              <a:rPr lang="es-CO" dirty="0"/>
              <a:t>la creciente injusticia Cristo demostró una norma perfecta de sufrimiento por causa de la justicia </a:t>
            </a:r>
            <a:r>
              <a:rPr lang="es-CO" dirty="0" smtClean="0">
                <a:solidFill>
                  <a:srgbClr val="FF0000"/>
                </a:solidFill>
              </a:rPr>
              <a:t>(Ver Mat.5:10-12</a:t>
            </a:r>
            <a:r>
              <a:rPr lang="es-CO" dirty="0">
                <a:solidFill>
                  <a:srgbClr val="FF0000"/>
                </a:solidFill>
              </a:rPr>
              <a:t>).</a:t>
            </a:r>
            <a:r>
              <a:rPr lang="es-CO" dirty="0"/>
              <a:t>  </a:t>
            </a:r>
            <a:r>
              <a:rPr lang="es-CO" u="sng" dirty="0" smtClean="0"/>
              <a:t>Cristo hizo </a:t>
            </a:r>
            <a:r>
              <a:rPr lang="es-CO" u="sng" dirty="0"/>
              <a:t>frente a vituperios y calumnias sin intentar vengarse</a:t>
            </a:r>
            <a:r>
              <a:rPr lang="es-CO" dirty="0"/>
              <a:t>.  </a:t>
            </a:r>
            <a:r>
              <a:rPr lang="es-CO" u="sng" dirty="0"/>
              <a:t>Con amor magnánimo hizo frente a la vileza de los hombres.  Sufrió pacientemente confiando en que Dios haría que todas las cosas ayudaran para bien</a:t>
            </a:r>
            <a:r>
              <a:rPr lang="es-CO" dirty="0"/>
              <a:t> </a:t>
            </a:r>
            <a:r>
              <a:rPr lang="es-CO" dirty="0">
                <a:solidFill>
                  <a:srgbClr val="FF0000"/>
                </a:solidFill>
              </a:rPr>
              <a:t>(</a:t>
            </a:r>
            <a:r>
              <a:rPr lang="es-CO" dirty="0" smtClean="0">
                <a:solidFill>
                  <a:srgbClr val="FF0000"/>
                </a:solidFill>
              </a:rPr>
              <a:t>ver Rom.8:28). </a:t>
            </a:r>
            <a:endParaRPr lang="es-CO" dirty="0">
              <a:solidFill>
                <a:srgbClr val="FF0000"/>
              </a:solidFill>
            </a:endParaRPr>
          </a:p>
          <a:p>
            <a:endParaRPr lang="es-CO" dirty="0">
              <a:solidFill>
                <a:srgbClr val="FF0000"/>
              </a:solidFill>
            </a:endParaRPr>
          </a:p>
        </p:txBody>
      </p:sp>
    </p:spTree>
    <p:extLst>
      <p:ext uri="{BB962C8B-B14F-4D97-AF65-F5344CB8AC3E}">
        <p14:creationId xmlns:p14="http://schemas.microsoft.com/office/powerpoint/2010/main" val="2340910853"/>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842992" cy="2592288"/>
          </a:xfrm>
        </p:spPr>
        <p:txBody>
          <a:bodyPr>
            <a:normAutofit fontScale="85000" lnSpcReduction="20000"/>
          </a:bodyPr>
          <a:lstStyle/>
          <a:p>
            <a:r>
              <a:rPr lang="es-CO" dirty="0" smtClean="0"/>
              <a:t>«</a:t>
            </a:r>
            <a:r>
              <a:rPr lang="es-CO" b="1" dirty="0" smtClean="0"/>
              <a:t>Padeció por nosotros</a:t>
            </a:r>
            <a:r>
              <a:rPr lang="es-CO" dirty="0" smtClean="0"/>
              <a:t>».  Es </a:t>
            </a:r>
            <a:r>
              <a:rPr lang="es-CO" dirty="0"/>
              <a:t>decir “</a:t>
            </a:r>
            <a:r>
              <a:rPr lang="es-CO" u="sng" dirty="0"/>
              <a:t>en nuestro lugar</a:t>
            </a:r>
            <a:r>
              <a:rPr lang="es-CO" dirty="0"/>
              <a:t>”.  La muerte expiatorio de Cristo tomó el lugar de nuestra muerte. </a:t>
            </a:r>
            <a:r>
              <a:rPr lang="es-CO" u="sng" dirty="0" smtClean="0"/>
              <a:t>Era </a:t>
            </a:r>
            <a:r>
              <a:rPr lang="es-CO" u="sng" dirty="0"/>
              <a:t>parte del plan de Dios que los sufrimientos del Salvador fueran un ejemplo que pudiera seguir cada hijo e hija de Dios</a:t>
            </a:r>
            <a:r>
              <a:rPr lang="es-CO" dirty="0"/>
              <a:t>. </a:t>
            </a:r>
            <a:r>
              <a:rPr lang="es-CO" dirty="0" smtClean="0"/>
              <a:t>  </a:t>
            </a:r>
            <a:endParaRPr lang="es-CO"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44208" y="188640"/>
            <a:ext cx="2505075" cy="2667000"/>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089123" y="3140968"/>
            <a:ext cx="6825555" cy="3539430"/>
          </a:xfrm>
          <a:prstGeom prst="rect">
            <a:avLst/>
          </a:prstGeom>
          <a:solidFill>
            <a:schemeClr val="bg1"/>
          </a:solidFill>
          <a:effectLst>
            <a:glow rad="228600">
              <a:schemeClr val="accent2">
                <a:satMod val="175000"/>
                <a:alpha val="40000"/>
              </a:schemeClr>
            </a:glow>
          </a:effectLst>
        </p:spPr>
        <p:txBody>
          <a:bodyPr wrap="square">
            <a:spAutoFit/>
          </a:bodyPr>
          <a:lstStyle/>
          <a:p>
            <a:r>
              <a:rPr lang="es-CO" sz="2400" dirty="0" smtClean="0"/>
              <a:t>«</a:t>
            </a:r>
            <a:r>
              <a:rPr lang="es-CO" sz="2800" b="1" dirty="0" smtClean="0"/>
              <a:t>dejándonos </a:t>
            </a:r>
            <a:r>
              <a:rPr lang="es-CO" sz="2800" b="1" dirty="0"/>
              <a:t>ejemplo, para que sigáis sus pisadas</a:t>
            </a:r>
            <a:r>
              <a:rPr lang="es-CO" sz="2400" dirty="0" smtClean="0"/>
              <a:t>». Es </a:t>
            </a:r>
            <a:r>
              <a:rPr lang="es-CO" sz="2400" dirty="0"/>
              <a:t>decir, un modelo </a:t>
            </a:r>
            <a:r>
              <a:rPr lang="es-CO" sz="2400" dirty="0" smtClean="0"/>
              <a:t>perfecto, del </a:t>
            </a:r>
            <a:r>
              <a:rPr lang="es-CO" sz="2400" dirty="0"/>
              <a:t>cual se podría hacer una copia perfecta.  Cristo ha proporcionado el modelo perfecto de paciente sufrimiento que el cristiano debe copiar fielmente, así como el alumno traza palabras en un papel limpio guiándose por el modelo perfecto que tiene delante. </a:t>
            </a:r>
            <a:r>
              <a:rPr lang="es-CO" sz="2400" dirty="0" smtClean="0"/>
              <a:t>“sigáis </a:t>
            </a:r>
            <a:r>
              <a:rPr lang="es-CO" sz="2400" dirty="0"/>
              <a:t>de cerca”; es decir, paso tras </a:t>
            </a:r>
            <a:r>
              <a:rPr lang="es-CO" sz="2400" dirty="0" smtClean="0"/>
              <a:t>paso, siguiendo sus huellas.</a:t>
            </a:r>
            <a:endParaRPr lang="es-CO" sz="2400"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573016"/>
            <a:ext cx="2089123" cy="30811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48799125"/>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20000"/>
              <a:lumOff val="80000"/>
            </a:schemeClr>
          </a:solidFill>
          <a:effectLst>
            <a:glow rad="228600">
              <a:schemeClr val="accent2">
                <a:satMod val="175000"/>
                <a:alpha val="40000"/>
              </a:schemeClr>
            </a:glow>
          </a:effectLst>
          <a:scene3d>
            <a:camera prst="orthographicFront"/>
            <a:lightRig rig="threePt" dir="t"/>
          </a:scene3d>
          <a:sp3d>
            <a:bevelT w="165100" prst="coolSlant"/>
          </a:sp3d>
        </p:spPr>
        <p:txBody>
          <a:bodyPr>
            <a:normAutofit fontScale="90000"/>
          </a:bodyPr>
          <a:lstStyle/>
          <a:p>
            <a:r>
              <a:rPr lang="es-CO" b="1" dirty="0" smtClean="0"/>
              <a:t>¿Será que el Creador reposó en la creación por que estaba cansado?</a:t>
            </a:r>
            <a:endParaRPr lang="es-CO" b="1" dirty="0"/>
          </a:p>
        </p:txBody>
      </p:sp>
      <p:sp>
        <p:nvSpPr>
          <p:cNvPr id="3" name="2 Marcador de contenido"/>
          <p:cNvSpPr>
            <a:spLocks noGrp="1"/>
          </p:cNvSpPr>
          <p:nvPr>
            <p:ph idx="1"/>
          </p:nvPr>
        </p:nvSpPr>
        <p:spPr>
          <a:xfrm>
            <a:off x="457200" y="1600200"/>
            <a:ext cx="8229600" cy="5069160"/>
          </a:xfrm>
          <a:solidFill>
            <a:schemeClr val="bg1"/>
          </a:solidFill>
          <a:scene3d>
            <a:camera prst="orthographicFront"/>
            <a:lightRig rig="threePt" dir="t"/>
          </a:scene3d>
          <a:sp3d>
            <a:bevelT w="152400" h="50800" prst="softRound"/>
          </a:sp3d>
        </p:spPr>
        <p:txBody>
          <a:bodyPr>
            <a:normAutofit fontScale="85000" lnSpcReduction="20000"/>
          </a:bodyPr>
          <a:lstStyle/>
          <a:p>
            <a:r>
              <a:rPr lang="es-CO" dirty="0"/>
              <a:t>El Creador no "reposó" debido a cansancio o </a:t>
            </a:r>
            <a:r>
              <a:rPr lang="es-CO" dirty="0" smtClean="0"/>
              <a:t>fatiga. </a:t>
            </a:r>
            <a:r>
              <a:rPr lang="es-CO" dirty="0" smtClean="0">
                <a:solidFill>
                  <a:srgbClr val="FF0000"/>
                </a:solidFill>
              </a:rPr>
              <a:t>Isa.40:28</a:t>
            </a:r>
            <a:r>
              <a:rPr lang="es-CO" dirty="0" smtClean="0"/>
              <a:t> dice: «¿</a:t>
            </a:r>
            <a:r>
              <a:rPr lang="es-CO" dirty="0" smtClean="0">
                <a:latin typeface="Agency FB" pitchFamily="34" charset="0"/>
              </a:rPr>
              <a:t>No has sabido? ¿No has oído? El Señor es el Dios Eterno, el Creador de los fines de la tierra. </a:t>
            </a:r>
            <a:r>
              <a:rPr lang="es-CO" u="sng" dirty="0" smtClean="0">
                <a:latin typeface="Agency FB" pitchFamily="34" charset="0"/>
              </a:rPr>
              <a:t>No se cansa ni se fatiga</a:t>
            </a:r>
            <a:r>
              <a:rPr lang="es-CO" dirty="0" smtClean="0">
                <a:latin typeface="Agency FB" pitchFamily="34" charset="0"/>
              </a:rPr>
              <a:t>, y su entendimiento es insondable</a:t>
            </a:r>
            <a:r>
              <a:rPr lang="es-CO" dirty="0" smtClean="0"/>
              <a:t>».   </a:t>
            </a:r>
          </a:p>
          <a:p>
            <a:endParaRPr lang="es-CO" dirty="0"/>
          </a:p>
          <a:p>
            <a:r>
              <a:rPr lang="es-CO" dirty="0" smtClean="0"/>
              <a:t>Su </a:t>
            </a:r>
            <a:r>
              <a:rPr lang="es-CO" dirty="0"/>
              <a:t>"reposo" fue cesación de trabajo al terminar una tarea completada </a:t>
            </a:r>
            <a:r>
              <a:rPr lang="es-CO" dirty="0" smtClean="0"/>
              <a:t>según lo registra </a:t>
            </a:r>
            <a:r>
              <a:rPr lang="es-CO" dirty="0" smtClean="0">
                <a:solidFill>
                  <a:srgbClr val="FF0000"/>
                </a:solidFill>
              </a:rPr>
              <a:t>(Gen.1:31 </a:t>
            </a:r>
            <a:r>
              <a:rPr lang="es-CO" dirty="0">
                <a:solidFill>
                  <a:srgbClr val="FF0000"/>
                </a:solidFill>
              </a:rPr>
              <a:t>a 2:3). </a:t>
            </a:r>
            <a:endParaRPr lang="es-CO" dirty="0" smtClean="0"/>
          </a:p>
          <a:p>
            <a:r>
              <a:rPr lang="es-CO" dirty="0" smtClean="0"/>
              <a:t>«</a:t>
            </a:r>
            <a:r>
              <a:rPr lang="es-CO" dirty="0" smtClean="0">
                <a:latin typeface="Agency FB" pitchFamily="34" charset="0"/>
              </a:rPr>
              <a:t>Entonces  Dios contempló todo lo que había hecho, y vio que era bueno en gran manera. Y fue la tarde y la mañana el día sexto. Así quedaron acabados los cielos y la tierra, y todas sus criaturas. Y  acabó Dios en el séptimo día la obra que hizo, y </a:t>
            </a:r>
            <a:r>
              <a:rPr lang="es-CO" b="1" u="sng" dirty="0" smtClean="0">
                <a:latin typeface="Agency FB" pitchFamily="34" charset="0"/>
              </a:rPr>
              <a:t>reposó</a:t>
            </a:r>
            <a:r>
              <a:rPr lang="es-CO" dirty="0" smtClean="0">
                <a:latin typeface="Agency FB" pitchFamily="34" charset="0"/>
              </a:rPr>
              <a:t> en el séptimo día de todo lo que había hecho en la creación. Y Dios </a:t>
            </a:r>
            <a:r>
              <a:rPr lang="es-CO" b="1" u="sng" dirty="0" smtClean="0">
                <a:latin typeface="Agency FB" pitchFamily="34" charset="0"/>
              </a:rPr>
              <a:t>bendijo</a:t>
            </a:r>
            <a:r>
              <a:rPr lang="es-CO" dirty="0" smtClean="0">
                <a:latin typeface="Agency FB" pitchFamily="34" charset="0"/>
              </a:rPr>
              <a:t> al séptimo día, y lo </a:t>
            </a:r>
            <a:r>
              <a:rPr lang="es-CO" b="1" u="sng" dirty="0" smtClean="0">
                <a:latin typeface="Agency FB" pitchFamily="34" charset="0"/>
              </a:rPr>
              <a:t>santificó</a:t>
            </a:r>
            <a:r>
              <a:rPr lang="es-CO" dirty="0" smtClean="0">
                <a:latin typeface="Agency FB" pitchFamily="34" charset="0"/>
              </a:rPr>
              <a:t>, por que el él reposó de toda la que había hecho en la creación». </a:t>
            </a:r>
            <a:r>
              <a:rPr lang="es-CO" dirty="0" smtClean="0"/>
              <a:t>»</a:t>
            </a:r>
            <a:endParaRPr lang="es-CO" dirty="0"/>
          </a:p>
        </p:txBody>
      </p:sp>
    </p:spTree>
    <p:extLst>
      <p:ext uri="{BB962C8B-B14F-4D97-AF65-F5344CB8AC3E}">
        <p14:creationId xmlns:p14="http://schemas.microsoft.com/office/powerpoint/2010/main" val="35011958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bg1"/>
          </a:solidFill>
          <a:effectLst>
            <a:glow rad="228600">
              <a:schemeClr val="accent2">
                <a:satMod val="175000"/>
                <a:alpha val="40000"/>
              </a:schemeClr>
            </a:glow>
          </a:effectLst>
        </p:spPr>
        <p:txBody>
          <a:bodyPr>
            <a:normAutofit fontScale="77500" lnSpcReduction="20000"/>
          </a:bodyPr>
          <a:lstStyle/>
          <a:p>
            <a:r>
              <a:rPr lang="es-CO" sz="2800" dirty="0" smtClean="0"/>
              <a:t>Al descansar nos dio un ejemplo, como lo hizo con el bautismo registrado en </a:t>
            </a:r>
            <a:r>
              <a:rPr lang="es-CO" sz="2800" dirty="0" smtClean="0">
                <a:solidFill>
                  <a:srgbClr val="FF0000"/>
                </a:solidFill>
              </a:rPr>
              <a:t>(Mat. 3:15). </a:t>
            </a:r>
            <a:r>
              <a:rPr lang="es-CO" sz="2800" dirty="0" smtClean="0"/>
              <a:t>«</a:t>
            </a:r>
            <a:r>
              <a:rPr lang="es-CO" sz="2800" dirty="0" smtClean="0">
                <a:latin typeface="Agency FB" pitchFamily="34" charset="0"/>
              </a:rPr>
              <a:t>Pero Jesús respondió: Deja por ahora, por que así nos conviene cumplir toda justicia</a:t>
            </a:r>
            <a:r>
              <a:rPr lang="es-CO" sz="2800" dirty="0" smtClean="0"/>
              <a:t>». Él no se bautizo por que lo necesitara, sino para darnos ejemplo</a:t>
            </a:r>
            <a:r>
              <a:rPr lang="es-CO" dirty="0" smtClean="0"/>
              <a:t>.</a:t>
            </a:r>
          </a:p>
          <a:p>
            <a:endParaRPr lang="es-CO" dirty="0" smtClean="0">
              <a:solidFill>
                <a:srgbClr val="FF0000"/>
              </a:solidFill>
            </a:endParaRPr>
          </a:p>
          <a:p>
            <a:r>
              <a:rPr lang="es-CO" sz="2800" dirty="0" smtClean="0">
                <a:solidFill>
                  <a:srgbClr val="FF0000"/>
                </a:solidFill>
              </a:rPr>
              <a:t>He. 4:10. </a:t>
            </a:r>
            <a:r>
              <a:rPr lang="es-CO" sz="2800" dirty="0" smtClean="0"/>
              <a:t>«</a:t>
            </a:r>
            <a:r>
              <a:rPr lang="es-CO" sz="2800" dirty="0" smtClean="0">
                <a:latin typeface="Agency FB" pitchFamily="34" charset="0"/>
              </a:rPr>
              <a:t>Por que el que ha entrado en su reposo, también descansa de sus obras, como Dios de las suyas</a:t>
            </a:r>
            <a:r>
              <a:rPr lang="es-CO" sz="2800" dirty="0" smtClean="0"/>
              <a:t>». Es decir, además de Dios o en la misma manera, en el cual entra el creyente cristiano.</a:t>
            </a:r>
          </a:p>
          <a:p>
            <a:pPr marL="0" indent="0">
              <a:buNone/>
            </a:pPr>
            <a:endParaRPr lang="es-CO" b="1" u="sng" dirty="0" smtClean="0"/>
          </a:p>
          <a:p>
            <a:pPr marL="0" indent="0">
              <a:buNone/>
            </a:pPr>
            <a:r>
              <a:rPr lang="es-CO" b="1" u="sng" dirty="0" smtClean="0"/>
              <a:t>El sábado fue hecho para el hombre</a:t>
            </a:r>
            <a:r>
              <a:rPr lang="es-CO" b="1" dirty="0" smtClean="0"/>
              <a:t> .</a:t>
            </a:r>
          </a:p>
          <a:p>
            <a:pPr marL="0" indent="0">
              <a:buNone/>
            </a:pPr>
            <a:endParaRPr lang="es-CO" dirty="0" smtClean="0"/>
          </a:p>
          <a:p>
            <a:pPr marL="400050" lvl="1" indent="0">
              <a:buNone/>
            </a:pPr>
            <a:r>
              <a:rPr lang="es-CO" sz="2600" dirty="0" smtClean="0">
                <a:solidFill>
                  <a:srgbClr val="FF0000"/>
                </a:solidFill>
              </a:rPr>
              <a:t>Mar.2:27.</a:t>
            </a:r>
            <a:r>
              <a:rPr lang="es-CO" sz="2600" dirty="0" smtClean="0"/>
              <a:t> También les dijo: «El sábado fue hecho para el hombre, y no el hombre para el sábado». </a:t>
            </a:r>
          </a:p>
          <a:p>
            <a:pPr marL="400050" lvl="1" indent="0">
              <a:buNone/>
            </a:pPr>
            <a:endParaRPr lang="es-CO" sz="2600" dirty="0" smtClean="0"/>
          </a:p>
          <a:p>
            <a:pPr marL="400050" lvl="1" indent="0">
              <a:buNone/>
            </a:pPr>
            <a:r>
              <a:rPr lang="es-CO" sz="2600" dirty="0" smtClean="0"/>
              <a:t>Nótese que 4000 años después de la creación Cristo dice que el «sábado fue hecho para el Hombre», en </a:t>
            </a:r>
            <a:r>
              <a:rPr lang="es-CO" sz="2600" dirty="0"/>
              <a:t>el sentido genérico, incluyendo a hombres, mujeres y </a:t>
            </a:r>
            <a:r>
              <a:rPr lang="es-CO" sz="2600" dirty="0" smtClean="0"/>
              <a:t>niños; </a:t>
            </a:r>
            <a:r>
              <a:rPr lang="es-CO" sz="2600" dirty="0"/>
              <a:t>más exactamente, </a:t>
            </a:r>
            <a:r>
              <a:rPr lang="es-CO" sz="2600" dirty="0" smtClean="0"/>
              <a:t>para la “</a:t>
            </a:r>
            <a:r>
              <a:rPr lang="es-CO" sz="2600" u="sng" dirty="0" smtClean="0"/>
              <a:t>humanidad</a:t>
            </a:r>
            <a:r>
              <a:rPr lang="es-CO" sz="2600" dirty="0"/>
              <a:t>”. El sábado fue designado y ordenado por un amante Creador para el bienestar de la humanidad. </a:t>
            </a:r>
          </a:p>
        </p:txBody>
      </p:sp>
    </p:spTree>
    <p:extLst>
      <p:ext uri="{BB962C8B-B14F-4D97-AF65-F5344CB8AC3E}">
        <p14:creationId xmlns:p14="http://schemas.microsoft.com/office/powerpoint/2010/main" val="224740274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bg1"/>
          </a:solidFill>
          <a:scene3d>
            <a:camera prst="orthographicFront"/>
            <a:lightRig rig="threePt" dir="t"/>
          </a:scene3d>
          <a:sp3d>
            <a:bevelT w="165100" prst="coolSlant"/>
          </a:sp3d>
        </p:spPr>
        <p:txBody>
          <a:bodyPr>
            <a:normAutofit fontScale="92500" lnSpcReduction="20000"/>
          </a:bodyPr>
          <a:lstStyle/>
          <a:p>
            <a:pPr marL="0" indent="0">
              <a:buNone/>
            </a:pPr>
            <a:r>
              <a:rPr lang="es-CO" dirty="0" smtClean="0"/>
              <a:t>«</a:t>
            </a:r>
            <a:r>
              <a:rPr lang="es-CO" sz="4000" b="1" dirty="0" smtClean="0"/>
              <a:t>No </a:t>
            </a:r>
            <a:r>
              <a:rPr lang="es-CO" sz="4000" b="1" dirty="0"/>
              <a:t>el hombre </a:t>
            </a:r>
            <a:r>
              <a:rPr lang="es-CO" sz="4000" b="1" dirty="0" smtClean="0"/>
              <a:t>para el sábado</a:t>
            </a:r>
            <a:r>
              <a:rPr lang="es-CO" dirty="0" smtClean="0"/>
              <a:t>» </a:t>
            </a:r>
            <a:endParaRPr lang="es-CO" dirty="0"/>
          </a:p>
          <a:p>
            <a:pPr marL="400050" lvl="1" indent="0">
              <a:buNone/>
            </a:pPr>
            <a:r>
              <a:rPr lang="es-CO" u="sng" dirty="0" smtClean="0"/>
              <a:t>Dios </a:t>
            </a:r>
            <a:r>
              <a:rPr lang="es-CO" u="sng" dirty="0"/>
              <a:t>no creó al hombre porque tenía un día de reposo y necesitaba que alguien lo guardara</a:t>
            </a:r>
            <a:r>
              <a:rPr lang="es-CO" dirty="0"/>
              <a:t>. Más bien, un omnisapiente Creador sabía que el hombre, la criatura de sus manos, necesitaba una oportunidad para su crecimiento moral y espiritual, para desarrollar su carácter. </a:t>
            </a:r>
            <a:endParaRPr lang="es-CO" dirty="0" smtClean="0"/>
          </a:p>
          <a:p>
            <a:pPr marL="400050" lvl="1" indent="0">
              <a:buNone/>
            </a:pPr>
            <a:endParaRPr lang="es-CO" dirty="0" smtClean="0"/>
          </a:p>
          <a:p>
            <a:pPr marL="400050" lvl="1" indent="0">
              <a:buNone/>
            </a:pPr>
            <a:r>
              <a:rPr lang="es-CO" dirty="0" smtClean="0">
                <a:solidFill>
                  <a:srgbClr val="FF0000"/>
                </a:solidFill>
              </a:rPr>
              <a:t>Necesitaba </a:t>
            </a:r>
            <a:r>
              <a:rPr lang="es-CO" dirty="0">
                <a:solidFill>
                  <a:srgbClr val="FF0000"/>
                </a:solidFill>
              </a:rPr>
              <a:t>tiempo en el cual los intereses y afanes humanos fueran subordinados al estudio del carácter y de la voluntad de Dios como se revelaban en la naturaleza y más tarde en la revelación. El día de reposo, el séptimo día -el sábado-, fue ordenado por Dios para suplir esa necesidad. Tergiversar en alguna manera las especificaciones del Creador en cuanto a cuándo y cómo debiera </a:t>
            </a:r>
            <a:r>
              <a:rPr lang="es-CO" dirty="0" smtClean="0">
                <a:solidFill>
                  <a:srgbClr val="FF0000"/>
                </a:solidFill>
              </a:rPr>
              <a:t>observarse </a:t>
            </a:r>
            <a:r>
              <a:rPr lang="es-CO" dirty="0">
                <a:solidFill>
                  <a:srgbClr val="FF0000"/>
                </a:solidFill>
              </a:rPr>
              <a:t>ese día, equivale a negar que Dios sabe qué es lo mejor para sus criaturas, obra de sus manos. </a:t>
            </a:r>
            <a:endParaRPr lang="es-CO" dirty="0" smtClean="0">
              <a:solidFill>
                <a:srgbClr val="FF0000"/>
              </a:solidFill>
            </a:endParaRPr>
          </a:p>
          <a:p>
            <a:pPr marL="0" indent="0">
              <a:buNone/>
            </a:pPr>
            <a:endParaRPr lang="es-CO" dirty="0"/>
          </a:p>
          <a:p>
            <a:pPr marL="0" indent="0">
              <a:buNone/>
            </a:pPr>
            <a:endParaRPr lang="es-CO" dirty="0"/>
          </a:p>
        </p:txBody>
      </p:sp>
    </p:spTree>
    <p:extLst>
      <p:ext uri="{BB962C8B-B14F-4D97-AF65-F5344CB8AC3E}">
        <p14:creationId xmlns:p14="http://schemas.microsoft.com/office/powerpoint/2010/main" val="2886537402"/>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264696"/>
          </a:xfrm>
          <a:solidFill>
            <a:schemeClr val="bg1"/>
          </a:solidFill>
          <a:scene3d>
            <a:camera prst="orthographicFront"/>
            <a:lightRig rig="threePt" dir="t"/>
          </a:scene3d>
          <a:sp3d>
            <a:bevelT w="152400" h="50800" prst="softRound"/>
          </a:sp3d>
        </p:spPr>
        <p:txBody>
          <a:bodyPr>
            <a:normAutofit fontScale="92500" lnSpcReduction="10000"/>
          </a:bodyPr>
          <a:lstStyle/>
          <a:p>
            <a:pPr marL="0" indent="0">
              <a:buNone/>
            </a:pPr>
            <a:r>
              <a:rPr lang="es-CO" sz="3600" b="1" dirty="0" smtClean="0"/>
              <a:t>Notemos aquí tres puntos:</a:t>
            </a:r>
          </a:p>
          <a:p>
            <a:pPr marL="457200" lvl="1" indent="0">
              <a:buNone/>
            </a:pPr>
            <a:r>
              <a:rPr lang="es-CO" b="1" dirty="0" smtClean="0">
                <a:solidFill>
                  <a:srgbClr val="FF0000"/>
                </a:solidFill>
              </a:rPr>
              <a:t>1</a:t>
            </a:r>
            <a:r>
              <a:rPr lang="es-CO" dirty="0" smtClean="0"/>
              <a:t>). Dios primero creó al hombre, y después creo el sábado, Por eso el sábado fue creado para el hombre.</a:t>
            </a:r>
          </a:p>
          <a:p>
            <a:pPr marL="457200" lvl="1" indent="0">
              <a:buNone/>
            </a:pPr>
            <a:r>
              <a:rPr lang="es-CO" b="1" dirty="0" smtClean="0">
                <a:solidFill>
                  <a:srgbClr val="FF0000"/>
                </a:solidFill>
              </a:rPr>
              <a:t>2</a:t>
            </a:r>
            <a:r>
              <a:rPr lang="es-CO" dirty="0" smtClean="0"/>
              <a:t>). El sábado fue el primer día completo que Adán vivió sobre la tierra, en el Edén, y lo guardó sin haber trabajado.</a:t>
            </a:r>
          </a:p>
          <a:p>
            <a:pPr marL="457200" lvl="1" indent="0">
              <a:buNone/>
            </a:pPr>
            <a:r>
              <a:rPr lang="es-CO" b="1" dirty="0" smtClean="0">
                <a:solidFill>
                  <a:srgbClr val="FF0000"/>
                </a:solidFill>
              </a:rPr>
              <a:t>3</a:t>
            </a:r>
            <a:r>
              <a:rPr lang="es-CO" dirty="0" smtClean="0"/>
              <a:t>).Dios hiso </a:t>
            </a:r>
            <a:r>
              <a:rPr lang="es-CO" dirty="0"/>
              <a:t>el sábado para satisfacer una necesidad que fue originalmente espiritual pero que, con la entrada del pecado, se convirtió también en </a:t>
            </a:r>
            <a:r>
              <a:rPr lang="es-CO" dirty="0" smtClean="0"/>
              <a:t>física.</a:t>
            </a:r>
          </a:p>
          <a:p>
            <a:pPr marL="57150" indent="0">
              <a:buNone/>
            </a:pPr>
            <a:r>
              <a:rPr lang="es-CO" sz="3000" dirty="0" smtClean="0">
                <a:solidFill>
                  <a:srgbClr val="FF0000"/>
                </a:solidFill>
              </a:rPr>
              <a:t>Gen.3:17-19</a:t>
            </a:r>
            <a:r>
              <a:rPr lang="es-CO" dirty="0" smtClean="0"/>
              <a:t>. </a:t>
            </a:r>
            <a:r>
              <a:rPr lang="es-CO" sz="3000" dirty="0"/>
              <a:t>dice</a:t>
            </a:r>
            <a:r>
              <a:rPr lang="es-CO" dirty="0"/>
              <a:t>: </a:t>
            </a:r>
            <a:r>
              <a:rPr lang="es-CO" sz="2800" dirty="0" smtClean="0"/>
              <a:t>Y </a:t>
            </a:r>
            <a:r>
              <a:rPr lang="es-CO" sz="2800" dirty="0"/>
              <a:t>al hombre dijo: </a:t>
            </a:r>
            <a:r>
              <a:rPr lang="es-CO" sz="2800" dirty="0" smtClean="0"/>
              <a:t>«</a:t>
            </a:r>
            <a:r>
              <a:rPr lang="es-CO" sz="2800" dirty="0" smtClean="0">
                <a:latin typeface="Agency FB" pitchFamily="34" charset="0"/>
              </a:rPr>
              <a:t>Porque </a:t>
            </a:r>
            <a:r>
              <a:rPr lang="es-CO" sz="2800" dirty="0">
                <a:latin typeface="Agency FB" pitchFamily="34" charset="0"/>
              </a:rPr>
              <a:t>obedeciste la voz de tu mujer y comiste del árbol del que te mandé diciendo: "No comas de él," </a:t>
            </a:r>
            <a:r>
              <a:rPr lang="es-CO" sz="2800" dirty="0">
                <a:solidFill>
                  <a:srgbClr val="0070C0"/>
                </a:solidFill>
                <a:latin typeface="Agency FB" pitchFamily="34" charset="0"/>
              </a:rPr>
              <a:t>sea maldita la tierra por tu causa. Con dolor comerás de ella todos los días de tu vida</a:t>
            </a:r>
            <a:r>
              <a:rPr lang="es-CO" sz="2800" dirty="0" smtClean="0">
                <a:solidFill>
                  <a:srgbClr val="0070C0"/>
                </a:solidFill>
                <a:latin typeface="Agency FB" pitchFamily="34" charset="0"/>
              </a:rPr>
              <a:t>; </a:t>
            </a:r>
            <a:r>
              <a:rPr lang="es-CO" sz="2800" dirty="0">
                <a:solidFill>
                  <a:srgbClr val="0070C0"/>
                </a:solidFill>
                <a:latin typeface="Agency FB" pitchFamily="34" charset="0"/>
              </a:rPr>
              <a:t>18 espinos y cardos te producirá, y comerás plantas del campo</a:t>
            </a:r>
            <a:r>
              <a:rPr lang="es-CO" sz="2800" dirty="0" smtClean="0">
                <a:solidFill>
                  <a:srgbClr val="0070C0"/>
                </a:solidFill>
                <a:latin typeface="Agency FB" pitchFamily="34" charset="0"/>
              </a:rPr>
              <a:t>. </a:t>
            </a:r>
            <a:r>
              <a:rPr lang="es-CO" sz="2800" dirty="0">
                <a:solidFill>
                  <a:srgbClr val="0070C0"/>
                </a:solidFill>
                <a:latin typeface="Agency FB" pitchFamily="34" charset="0"/>
              </a:rPr>
              <a:t>19 Con el sudor de tu frente comerás el pan hasta que vuelvas a la tierra, pues de ella fuiste tomado. Porque polvo eres y al polvo </a:t>
            </a:r>
            <a:r>
              <a:rPr lang="es-CO" sz="2800" dirty="0" smtClean="0">
                <a:solidFill>
                  <a:srgbClr val="0070C0"/>
                </a:solidFill>
                <a:latin typeface="Agency FB" pitchFamily="34" charset="0"/>
              </a:rPr>
              <a:t>volverás</a:t>
            </a:r>
            <a:r>
              <a:rPr lang="es-CO" sz="2800" dirty="0" smtClean="0">
                <a:latin typeface="Agency FB" pitchFamily="34" charset="0"/>
              </a:rPr>
              <a:t>»</a:t>
            </a:r>
            <a:r>
              <a:rPr lang="es-CO" sz="2800" dirty="0" smtClean="0"/>
              <a:t>.</a:t>
            </a:r>
            <a:endParaRPr lang="es-CO" sz="2800" dirty="0"/>
          </a:p>
        </p:txBody>
      </p:sp>
    </p:spTree>
    <p:extLst>
      <p:ext uri="{BB962C8B-B14F-4D97-AF65-F5344CB8AC3E}">
        <p14:creationId xmlns:p14="http://schemas.microsoft.com/office/powerpoint/2010/main" val="1520805198"/>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264696"/>
          </a:xfrm>
          <a:solidFill>
            <a:schemeClr val="bg1"/>
          </a:solidFill>
          <a:effectLst>
            <a:glow rad="228600">
              <a:schemeClr val="accent2">
                <a:satMod val="175000"/>
                <a:alpha val="40000"/>
              </a:schemeClr>
            </a:glow>
          </a:effectLst>
        </p:spPr>
        <p:txBody>
          <a:bodyPr>
            <a:normAutofit fontScale="85000" lnSpcReduction="10000"/>
          </a:bodyPr>
          <a:lstStyle/>
          <a:p>
            <a:pPr marL="0" indent="0">
              <a:buNone/>
            </a:pPr>
            <a:r>
              <a:rPr lang="es-CO" dirty="0" smtClean="0"/>
              <a:t>Una </a:t>
            </a:r>
            <a:r>
              <a:rPr lang="es-CO" dirty="0"/>
              <a:t>de las razones por las cuales los israelitas fueron libertados de Egipto fue para que pudieran observar el día de descanso señalado por </a:t>
            </a:r>
            <a:r>
              <a:rPr lang="es-CO" dirty="0" smtClean="0"/>
              <a:t>Dios. Su </a:t>
            </a:r>
            <a:r>
              <a:rPr lang="es-CO" dirty="0"/>
              <a:t>opresión en Egipto había hecho dificilísima tal </a:t>
            </a:r>
            <a:r>
              <a:rPr lang="es-CO" dirty="0" smtClean="0"/>
              <a:t>observancia.</a:t>
            </a:r>
          </a:p>
          <a:p>
            <a:pPr marL="0" indent="0">
              <a:buNone/>
            </a:pPr>
            <a:r>
              <a:rPr lang="es-CO" dirty="0" smtClean="0"/>
              <a:t> </a:t>
            </a:r>
          </a:p>
          <a:p>
            <a:pPr marL="0" indent="0">
              <a:buNone/>
            </a:pPr>
            <a:r>
              <a:rPr lang="es-CO" dirty="0" smtClean="0">
                <a:solidFill>
                  <a:srgbClr val="FF0000"/>
                </a:solidFill>
              </a:rPr>
              <a:t>Exo.5:5-9</a:t>
            </a:r>
            <a:r>
              <a:rPr lang="es-CO" dirty="0"/>
              <a:t>. Dijo también el </a:t>
            </a:r>
            <a:r>
              <a:rPr lang="es-CO" dirty="0" smtClean="0"/>
              <a:t>faraón: «</a:t>
            </a:r>
            <a:r>
              <a:rPr lang="es-CO" dirty="0" smtClean="0">
                <a:latin typeface="Agency FB" pitchFamily="34" charset="0"/>
              </a:rPr>
              <a:t>Ciertamente </a:t>
            </a:r>
            <a:r>
              <a:rPr lang="es-CO" dirty="0">
                <a:latin typeface="Agency FB" pitchFamily="34" charset="0"/>
              </a:rPr>
              <a:t>el pueblo de la tierra es ahora numeroso; no obstante, vosotros les habéis hecho suspender sus labores</a:t>
            </a:r>
            <a:r>
              <a:rPr lang="es-CO" dirty="0" smtClean="0">
                <a:latin typeface="Agency FB" pitchFamily="34" charset="0"/>
              </a:rPr>
              <a:t>. </a:t>
            </a:r>
            <a:r>
              <a:rPr lang="es-CO" dirty="0">
                <a:latin typeface="Agency FB" pitchFamily="34" charset="0"/>
              </a:rPr>
              <a:t>6 Aquel mismo día el faraón mandó decir a los capataces del pueblo y a sus vigilantes</a:t>
            </a:r>
            <a:r>
              <a:rPr lang="es-CO" dirty="0" smtClean="0">
                <a:latin typeface="Agency FB" pitchFamily="34" charset="0"/>
              </a:rPr>
              <a:t>: </a:t>
            </a:r>
            <a:r>
              <a:rPr lang="es-CO" dirty="0">
                <a:latin typeface="Agency FB" pitchFamily="34" charset="0"/>
              </a:rPr>
              <a:t>7 —Ya no daréis paja al pueblo para hacer los adobes, como hacíais antes. ¡Que vayan ellos y recojan por sí mismos la paja! </a:t>
            </a:r>
            <a:r>
              <a:rPr lang="es-CO" dirty="0" smtClean="0">
                <a:latin typeface="Agency FB" pitchFamily="34" charset="0"/>
              </a:rPr>
              <a:t> </a:t>
            </a:r>
            <a:r>
              <a:rPr lang="es-CO" dirty="0">
                <a:latin typeface="Agency FB" pitchFamily="34" charset="0"/>
              </a:rPr>
              <a:t>8 Sin embargo, les impondréis la misma cantidad de adobes que hacían antes. No les disminuiréis nada, porque están ociosos. Por eso gritan diciendo: "Vayamos y ofrezcamos sacrificios a nuestro Dios</a:t>
            </a:r>
            <a:r>
              <a:rPr lang="es-CO" dirty="0" smtClean="0">
                <a:latin typeface="Agency FB" pitchFamily="34" charset="0"/>
              </a:rPr>
              <a:t>." </a:t>
            </a:r>
            <a:r>
              <a:rPr lang="es-CO" dirty="0">
                <a:latin typeface="Agency FB" pitchFamily="34" charset="0"/>
              </a:rPr>
              <a:t>9 Hágase más pesado el trabajo de los hombres, para que se ocupen en él y no presten atención a palabras </a:t>
            </a:r>
            <a:r>
              <a:rPr lang="es-CO" dirty="0" smtClean="0">
                <a:latin typeface="Agency FB" pitchFamily="34" charset="0"/>
              </a:rPr>
              <a:t>mentirosas»</a:t>
            </a:r>
            <a:r>
              <a:rPr lang="es-CO" dirty="0" smtClean="0"/>
              <a:t>.</a:t>
            </a:r>
          </a:p>
          <a:p>
            <a:endParaRPr lang="es-CO" dirty="0"/>
          </a:p>
        </p:txBody>
      </p:sp>
    </p:spTree>
    <p:extLst>
      <p:ext uri="{BB962C8B-B14F-4D97-AF65-F5344CB8AC3E}">
        <p14:creationId xmlns:p14="http://schemas.microsoft.com/office/powerpoint/2010/main" val="4220369584"/>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92500" lnSpcReduction="20000"/>
          </a:bodyPr>
          <a:lstStyle/>
          <a:p>
            <a:pPr marL="0" indent="0">
              <a:buNone/>
            </a:pPr>
            <a:r>
              <a:rPr lang="es-CO" dirty="0">
                <a:solidFill>
                  <a:srgbClr val="FF0000"/>
                </a:solidFill>
              </a:rPr>
              <a:t>Deu.5:12-15</a:t>
            </a:r>
            <a:r>
              <a:rPr lang="es-CO" dirty="0"/>
              <a:t>. </a:t>
            </a:r>
            <a:r>
              <a:rPr lang="es-CO" dirty="0" smtClean="0"/>
              <a:t>«Guarda </a:t>
            </a:r>
            <a:r>
              <a:rPr lang="es-CO" dirty="0"/>
              <a:t>el día del sábado para santificarlo, como te ha mandado Jehovah tu Dios. </a:t>
            </a:r>
            <a:r>
              <a:rPr lang="es-CO" dirty="0" smtClean="0"/>
              <a:t>13 </a:t>
            </a:r>
            <a:r>
              <a:rPr lang="es-CO" dirty="0"/>
              <a:t>Seis días trabajarás y harás toda tu obra</a:t>
            </a:r>
            <a:r>
              <a:rPr lang="es-CO" dirty="0" smtClean="0"/>
              <a:t>, </a:t>
            </a:r>
            <a:r>
              <a:rPr lang="es-CO" dirty="0"/>
              <a:t>14 pero el séptimo día será sábado para Jehovah tu Dios. </a:t>
            </a:r>
            <a:r>
              <a:rPr lang="es-CO" u="sng" dirty="0"/>
              <a:t>No harás en él obra alguna</a:t>
            </a:r>
            <a:r>
              <a:rPr lang="es-CO" dirty="0"/>
              <a:t>, tú, ni tu hijo, ni tu hija, ni tu siervo, ni tu sierva, ni tu buey, ni tu asno, ni ningún animal tuyo, ni el forastero que está dentro de tus puertas; </a:t>
            </a:r>
            <a:r>
              <a:rPr lang="es-CO" u="sng" dirty="0"/>
              <a:t>para que tu siervo y tu sierva descansen como tú</a:t>
            </a:r>
            <a:r>
              <a:rPr lang="es-CO" dirty="0" smtClean="0"/>
              <a:t>. </a:t>
            </a:r>
          </a:p>
          <a:p>
            <a:pPr marL="0" indent="0">
              <a:buNone/>
            </a:pPr>
            <a:endParaRPr lang="es-CO" dirty="0"/>
          </a:p>
          <a:p>
            <a:pPr marL="0" indent="0">
              <a:buNone/>
            </a:pPr>
            <a:r>
              <a:rPr lang="es-CO" dirty="0" smtClean="0"/>
              <a:t>15 </a:t>
            </a:r>
            <a:r>
              <a:rPr lang="es-CO" dirty="0"/>
              <a:t>Acuérdate de que tú fuiste esclavo en la tierra de Egipto y que Jehovah tu Dios te sacó de allí con mano poderosa y brazo extendido. Por eso Jehovah tu Dios te ha mandado que guardes el día del sábado. </a:t>
            </a:r>
            <a:r>
              <a:rPr lang="es-CO" dirty="0" smtClean="0">
                <a:solidFill>
                  <a:srgbClr val="FF0000"/>
                </a:solidFill>
              </a:rPr>
              <a:t>(Ver PR </a:t>
            </a:r>
            <a:r>
              <a:rPr lang="es-CO" dirty="0">
                <a:solidFill>
                  <a:srgbClr val="FF0000"/>
                </a:solidFill>
              </a:rPr>
              <a:t>134). </a:t>
            </a:r>
          </a:p>
          <a:p>
            <a:endParaRPr lang="es-CO" dirty="0"/>
          </a:p>
        </p:txBody>
      </p:sp>
    </p:spTree>
    <p:extLst>
      <p:ext uri="{BB962C8B-B14F-4D97-AF65-F5344CB8AC3E}">
        <p14:creationId xmlns:p14="http://schemas.microsoft.com/office/powerpoint/2010/main" val="1726523940"/>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lstStyle/>
          <a:p>
            <a:r>
              <a:rPr lang="es-CO" dirty="0" smtClean="0"/>
              <a:t>Conclusión</a:t>
            </a:r>
            <a:endParaRPr lang="es-CO" dirty="0"/>
          </a:p>
        </p:txBody>
      </p:sp>
      <p:sp>
        <p:nvSpPr>
          <p:cNvPr id="3" name="2 Marcador de contenido"/>
          <p:cNvSpPr>
            <a:spLocks noGrp="1"/>
          </p:cNvSpPr>
          <p:nvPr>
            <p:ph idx="1"/>
          </p:nvPr>
        </p:nvSpPr>
        <p:spPr>
          <a:xfrm>
            <a:off x="457200" y="1600200"/>
            <a:ext cx="8229600" cy="4925144"/>
          </a:xfrm>
          <a:solidFill>
            <a:schemeClr val="bg1"/>
          </a:solidFill>
          <a:effectLst>
            <a:glow rad="228600">
              <a:schemeClr val="accent2">
                <a:satMod val="175000"/>
                <a:alpha val="40000"/>
              </a:schemeClr>
            </a:glow>
          </a:effectLst>
        </p:spPr>
        <p:txBody>
          <a:bodyPr>
            <a:normAutofit fontScale="77500" lnSpcReduction="20000"/>
          </a:bodyPr>
          <a:lstStyle/>
          <a:p>
            <a:pPr marL="0" indent="0">
              <a:buNone/>
            </a:pPr>
            <a:r>
              <a:rPr lang="es-CO" sz="3000" dirty="0" smtClean="0"/>
              <a:t>De esta forma queda claro que Dios hizo el sábado para que fuera una bendición, no solamente para el hombre del Antiguo Testamento, sino para todos los hombres a través de los siglos.</a:t>
            </a:r>
          </a:p>
          <a:p>
            <a:pPr marL="0" indent="0">
              <a:buNone/>
            </a:pPr>
            <a:r>
              <a:rPr lang="es-CO" sz="3000" dirty="0" smtClean="0"/>
              <a:t>Y cuando esta tierra sea purificada con el fuego que exterminará el pecado y los pecadores incombersos, el sábado seguirá siendo el día de reposo por la eternidad.</a:t>
            </a:r>
          </a:p>
          <a:p>
            <a:pPr marL="400050" lvl="1" indent="0">
              <a:buNone/>
            </a:pPr>
            <a:r>
              <a:rPr lang="es-CO" sz="3100" dirty="0" smtClean="0">
                <a:solidFill>
                  <a:srgbClr val="FF0000"/>
                </a:solidFill>
              </a:rPr>
              <a:t>Apoc.21:5</a:t>
            </a:r>
            <a:r>
              <a:rPr lang="es-CO" sz="3100" dirty="0">
                <a:solidFill>
                  <a:srgbClr val="FF0000"/>
                </a:solidFill>
              </a:rPr>
              <a:t>.</a:t>
            </a:r>
            <a:r>
              <a:rPr lang="es-CO" sz="3100" dirty="0"/>
              <a:t> </a:t>
            </a:r>
            <a:r>
              <a:rPr lang="es-CO" sz="3100" dirty="0" smtClean="0"/>
              <a:t>El </a:t>
            </a:r>
            <a:r>
              <a:rPr lang="es-CO" sz="3100" dirty="0"/>
              <a:t>que estaba sentado en el trono dijo: </a:t>
            </a:r>
            <a:r>
              <a:rPr lang="es-CO" sz="3100" dirty="0" smtClean="0"/>
              <a:t>«</a:t>
            </a:r>
            <a:r>
              <a:rPr lang="es-CO" sz="3100" dirty="0" smtClean="0">
                <a:latin typeface="Agency FB" pitchFamily="34" charset="0"/>
              </a:rPr>
              <a:t>Yo </a:t>
            </a:r>
            <a:r>
              <a:rPr lang="es-CO" sz="3100" dirty="0">
                <a:latin typeface="Agency FB" pitchFamily="34" charset="0"/>
              </a:rPr>
              <a:t>hago nuevas todas las cosas.” Y también dijo: “Escribe, porque estas palabras son verdaderas y dignas de </a:t>
            </a:r>
            <a:r>
              <a:rPr lang="es-CO" sz="3100" dirty="0" smtClean="0">
                <a:latin typeface="Agency FB" pitchFamily="34" charset="0"/>
              </a:rPr>
              <a:t>confianza»</a:t>
            </a:r>
            <a:r>
              <a:rPr lang="es-CO" sz="3100" dirty="0" smtClean="0"/>
              <a:t>.</a:t>
            </a:r>
          </a:p>
          <a:p>
            <a:pPr marL="400050" lvl="1" indent="0">
              <a:buNone/>
            </a:pPr>
            <a:endParaRPr lang="es-CO" sz="3100" dirty="0" smtClean="0">
              <a:solidFill>
                <a:srgbClr val="FF0000"/>
              </a:solidFill>
            </a:endParaRPr>
          </a:p>
          <a:p>
            <a:pPr marL="400050" lvl="1" indent="0">
              <a:buNone/>
            </a:pPr>
            <a:r>
              <a:rPr lang="es-CO" sz="3100" dirty="0" smtClean="0">
                <a:solidFill>
                  <a:srgbClr val="FF0000"/>
                </a:solidFill>
              </a:rPr>
              <a:t>Isaías </a:t>
            </a:r>
            <a:r>
              <a:rPr lang="es-CO" sz="3100" dirty="0">
                <a:solidFill>
                  <a:srgbClr val="FF0000"/>
                </a:solidFill>
              </a:rPr>
              <a:t>66:22,23</a:t>
            </a:r>
            <a:r>
              <a:rPr lang="es-CO" sz="3100" dirty="0"/>
              <a:t>. También afirma el Señor: </a:t>
            </a:r>
            <a:r>
              <a:rPr lang="es-CO" sz="3100" dirty="0" smtClean="0"/>
              <a:t>«</a:t>
            </a:r>
            <a:r>
              <a:rPr lang="es-CO" sz="3100" dirty="0" smtClean="0">
                <a:latin typeface="Agency FB" pitchFamily="34" charset="0"/>
              </a:rPr>
              <a:t>Así </a:t>
            </a:r>
            <a:r>
              <a:rPr lang="es-CO" sz="3100" dirty="0">
                <a:latin typeface="Agency FB" pitchFamily="34" charset="0"/>
              </a:rPr>
              <a:t>como el nuevo cielo y la nueva </a:t>
            </a:r>
            <a:r>
              <a:rPr lang="es-CO" sz="3100" dirty="0" smtClean="0">
                <a:latin typeface="Agency FB" pitchFamily="34" charset="0"/>
              </a:rPr>
              <a:t>tierra </a:t>
            </a:r>
            <a:r>
              <a:rPr lang="es-CO" sz="3100" dirty="0">
                <a:latin typeface="Agency FB" pitchFamily="34" charset="0"/>
              </a:rPr>
              <a:t>que voy a crear permanecerán para siempre, así también permanecerán tus descendientes y tu nombre</a:t>
            </a:r>
            <a:r>
              <a:rPr lang="es-CO" sz="3100" dirty="0" smtClean="0">
                <a:latin typeface="Agency FB" pitchFamily="34" charset="0"/>
              </a:rPr>
              <a:t>. </a:t>
            </a:r>
            <a:r>
              <a:rPr lang="es-CO" sz="3100" dirty="0">
                <a:latin typeface="Agency FB" pitchFamily="34" charset="0"/>
              </a:rPr>
              <a:t>23 Y cada mes, el día de la luna nueva, </a:t>
            </a:r>
            <a:r>
              <a:rPr lang="es-CO" sz="3100" u="sng" dirty="0">
                <a:latin typeface="Agency FB" pitchFamily="34" charset="0"/>
              </a:rPr>
              <a:t>y cada semana, el sábado</a:t>
            </a:r>
            <a:r>
              <a:rPr lang="es-CO" sz="3100" dirty="0">
                <a:latin typeface="Agency FB" pitchFamily="34" charset="0"/>
              </a:rPr>
              <a:t>, todos los hombres vendrán a postrarse delante de mí. Yo, el Señor, lo he </a:t>
            </a:r>
            <a:r>
              <a:rPr lang="es-CO" sz="3100" dirty="0" smtClean="0">
                <a:latin typeface="Agency FB" pitchFamily="34" charset="0"/>
              </a:rPr>
              <a:t>dicho</a:t>
            </a:r>
            <a:r>
              <a:rPr lang="es-CO" sz="3100" dirty="0" smtClean="0"/>
              <a:t>». Amen. Y Amen.</a:t>
            </a:r>
            <a:endParaRPr lang="es-CO" sz="2600" dirty="0" smtClean="0"/>
          </a:p>
        </p:txBody>
      </p:sp>
    </p:spTree>
    <p:extLst>
      <p:ext uri="{BB962C8B-B14F-4D97-AF65-F5344CB8AC3E}">
        <p14:creationId xmlns:p14="http://schemas.microsoft.com/office/powerpoint/2010/main" val="2299731606"/>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4">
              <a:lumMod val="40000"/>
              <a:lumOff val="60000"/>
            </a:schemeClr>
          </a:solidFill>
          <a:scene3d>
            <a:camera prst="orthographicFront"/>
            <a:lightRig rig="threePt" dir="t"/>
          </a:scene3d>
          <a:sp3d>
            <a:bevelT w="165100" prst="coolSlant"/>
          </a:sp3d>
        </p:spPr>
        <p:txBody>
          <a:bodyPr>
            <a:noAutofit/>
          </a:bodyPr>
          <a:lstStyle/>
          <a:p>
            <a:r>
              <a:rPr lang="es-CO" sz="3200" b="1" dirty="0" smtClean="0"/>
              <a:t>«Y bendijo Dios al séptimo día, y lo santificó» (Gén.2:3).</a:t>
            </a:r>
            <a:endParaRPr lang="es-CO" sz="3200" b="1" dirty="0"/>
          </a:p>
        </p:txBody>
      </p:sp>
      <p:sp>
        <p:nvSpPr>
          <p:cNvPr id="3" name="2 Marcador de contenido"/>
          <p:cNvSpPr>
            <a:spLocks noGrp="1"/>
          </p:cNvSpPr>
          <p:nvPr>
            <p:ph idx="1"/>
          </p:nvPr>
        </p:nvSpPr>
        <p:spPr>
          <a:xfrm>
            <a:off x="467544" y="5157192"/>
            <a:ext cx="8229600" cy="1512168"/>
          </a:xfrm>
          <a:solidFill>
            <a:schemeClr val="accent4">
              <a:lumMod val="40000"/>
              <a:lumOff val="60000"/>
            </a:schemeClr>
          </a:solidFill>
          <a:scene3d>
            <a:camera prst="orthographicFront"/>
            <a:lightRig rig="threePt" dir="t"/>
          </a:scene3d>
          <a:sp3d>
            <a:bevelT w="165100" prst="coolSlant"/>
          </a:sp3d>
        </p:spPr>
        <p:txBody>
          <a:bodyPr>
            <a:noAutofit/>
          </a:bodyPr>
          <a:lstStyle/>
          <a:p>
            <a:pPr marL="0" indent="0" algn="ctr">
              <a:buNone/>
            </a:pPr>
            <a:r>
              <a:rPr lang="es-CO" sz="2800" b="1" dirty="0" smtClean="0"/>
              <a:t>«Por que lo que tú bendices, oh Señor, </a:t>
            </a:r>
            <a:r>
              <a:rPr lang="es-CO" sz="2800" b="1" u="sng" dirty="0" smtClean="0"/>
              <a:t>queda bendito para siempre</a:t>
            </a:r>
            <a:r>
              <a:rPr lang="es-CO" sz="2800" b="1" dirty="0" smtClean="0"/>
              <a:t>» </a:t>
            </a:r>
          </a:p>
          <a:p>
            <a:pPr marL="0" indent="0" algn="ctr">
              <a:buNone/>
            </a:pPr>
            <a:r>
              <a:rPr lang="es-CO" sz="2800" b="1" dirty="0" smtClean="0"/>
              <a:t>(1 Crón.17:27). </a:t>
            </a:r>
            <a:endParaRPr lang="es-CO" sz="2800" b="1"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76624" y="1916832"/>
            <a:ext cx="2751559" cy="2376263"/>
          </a:xfrm>
          <a:prstGeom prst="rect">
            <a:avLst/>
          </a:prstGeom>
          <a:noFill/>
          <a:ln>
            <a:noFill/>
          </a:ln>
          <a:effectLst/>
          <a:scene3d>
            <a:camera prst="orthographicFront"/>
            <a:lightRig rig="threePt" dir="t"/>
          </a:scene3d>
          <a:sp3d>
            <a:bevelT w="165100" prst="coolSlan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916833"/>
            <a:ext cx="2736304" cy="30243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6216" y="1916833"/>
            <a:ext cx="2190750" cy="30243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96218" y="4412675"/>
            <a:ext cx="3312369" cy="6688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CuadroTexto"/>
          <p:cNvSpPr txBox="1"/>
          <p:nvPr/>
        </p:nvSpPr>
        <p:spPr>
          <a:xfrm>
            <a:off x="3203848" y="4412675"/>
            <a:ext cx="2520280" cy="369332"/>
          </a:xfrm>
          <a:prstGeom prst="rect">
            <a:avLst/>
          </a:prstGeom>
          <a:noFill/>
        </p:spPr>
        <p:txBody>
          <a:bodyPr wrap="square" rtlCol="0">
            <a:spAutoFit/>
          </a:bodyPr>
          <a:lstStyle/>
          <a:p>
            <a:endParaRPr lang="es-CO" dirty="0"/>
          </a:p>
        </p:txBody>
      </p:sp>
      <p:sp>
        <p:nvSpPr>
          <p:cNvPr id="7" name="6 CuadroTexto"/>
          <p:cNvSpPr txBox="1"/>
          <p:nvPr/>
        </p:nvSpPr>
        <p:spPr>
          <a:xfrm>
            <a:off x="3203848" y="4548812"/>
            <a:ext cx="2520280" cy="307777"/>
          </a:xfrm>
          <a:prstGeom prst="rect">
            <a:avLst/>
          </a:prstGeom>
          <a:noFill/>
        </p:spPr>
        <p:txBody>
          <a:bodyPr wrap="square" rtlCol="0">
            <a:spAutoFit/>
          </a:bodyPr>
          <a:lstStyle/>
          <a:p>
            <a:r>
              <a:rPr lang="es-CO" sz="1400" b="1" dirty="0" smtClean="0"/>
              <a:t>De Edén a Edén siete mil años</a:t>
            </a:r>
            <a:endParaRPr lang="es-CO" sz="1400" b="1" dirty="0"/>
          </a:p>
        </p:txBody>
      </p:sp>
    </p:spTree>
    <p:extLst>
      <p:ext uri="{BB962C8B-B14F-4D97-AF65-F5344CB8AC3E}">
        <p14:creationId xmlns:p14="http://schemas.microsoft.com/office/powerpoint/2010/main" val="1518207072"/>
      </p:ext>
    </p:extLst>
  </p:cSld>
  <p:clrMapOvr>
    <a:masterClrMapping/>
  </p:clrMapOvr>
  <mc:AlternateContent xmlns:mc="http://schemas.openxmlformats.org/markup-compatibility/2006" xmlns:p14="http://schemas.microsoft.com/office/powerpoint/2010/main">
    <mc:Choice Requires="p14">
      <p:transition spd="slow" p14:dur="1100">
        <p14:switch dir="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982</TotalTime>
  <Words>2141</Words>
  <Application>Microsoft Office PowerPoint</Application>
  <PresentationFormat>Presentación en pantalla (4:3)</PresentationFormat>
  <Paragraphs>72</Paragraphs>
  <Slides>17</Slides>
  <Notes>0</Notes>
  <HiddenSlides>0</HiddenSlides>
  <MMClips>0</MMClips>
  <ScaleCrop>false</ScaleCrop>
  <HeadingPairs>
    <vt:vector size="4" baseType="variant">
      <vt:variant>
        <vt:lpstr>Tema</vt:lpstr>
      </vt:variant>
      <vt:variant>
        <vt:i4>1</vt:i4>
      </vt:variant>
      <vt:variant>
        <vt:lpstr>Títulos de diapositiva</vt:lpstr>
      </vt:variant>
      <vt:variant>
        <vt:i4>17</vt:i4>
      </vt:variant>
    </vt:vector>
  </HeadingPairs>
  <TitlesOfParts>
    <vt:vector size="18" baseType="lpstr">
      <vt:lpstr>Tema de Office</vt:lpstr>
      <vt:lpstr>PORQUÉ RAZÓN HIZO DIOS EL SÁBADO</vt:lpstr>
      <vt:lpstr>Presentación de PowerPoint</vt:lpstr>
      <vt:lpstr>PORQUÉ RAZÓN HIZO DIOS EL SÁBADO</vt:lpstr>
      <vt:lpstr>Presentación de PowerPoint</vt:lpstr>
      <vt:lpstr>Tres maneras en las que Dios se ha revelado</vt:lpstr>
      <vt:lpstr>¿Qué harán los que son creados de nuevo?</vt:lpstr>
      <vt:lpstr>Presentación de PowerPoint</vt:lpstr>
      <vt:lpstr>Presentación de PowerPoint</vt:lpstr>
      <vt:lpstr>Presentación de PowerPoint</vt:lpstr>
      <vt:lpstr>¿Será que el Creador reposó en la creación por que estaba cansado?</vt:lpstr>
      <vt:lpstr>Presentación de PowerPoint</vt:lpstr>
      <vt:lpstr>Presentación de PowerPoint</vt:lpstr>
      <vt:lpstr>Presentación de PowerPoint</vt:lpstr>
      <vt:lpstr>Presentación de PowerPoint</vt:lpstr>
      <vt:lpstr>Presentación de PowerPoint</vt:lpstr>
      <vt:lpstr>Conclusión</vt:lpstr>
      <vt:lpstr>«Y bendijo Dios al séptimo día, y lo santificó» (Gén.2:3).</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PORQUÉ RAZÓN HIZO DIOS EL SÁBADO</dc:title>
  <dc:creator>FAMILIA FIERRO CH</dc:creator>
  <cp:lastModifiedBy>FAMILIA</cp:lastModifiedBy>
  <cp:revision>76</cp:revision>
  <dcterms:created xsi:type="dcterms:W3CDTF">2013-12-07T21:48:55Z</dcterms:created>
  <dcterms:modified xsi:type="dcterms:W3CDTF">2016-09-11T20:46:28Z</dcterms:modified>
</cp:coreProperties>
</file>